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7" r:id="rId2"/>
    <p:sldId id="258" r:id="rId3"/>
    <p:sldId id="403" r:id="rId4"/>
    <p:sldId id="259" r:id="rId5"/>
    <p:sldId id="260" r:id="rId6"/>
    <p:sldId id="261" r:id="rId7"/>
    <p:sldId id="287" r:id="rId8"/>
    <p:sldId id="331" r:id="rId9"/>
    <p:sldId id="292" r:id="rId10"/>
    <p:sldId id="288" r:id="rId11"/>
    <p:sldId id="289" r:id="rId12"/>
    <p:sldId id="263" r:id="rId13"/>
    <p:sldId id="296" r:id="rId14"/>
    <p:sldId id="264" r:id="rId15"/>
    <p:sldId id="267" r:id="rId16"/>
    <p:sldId id="291" r:id="rId17"/>
    <p:sldId id="266" r:id="rId18"/>
    <p:sldId id="268" r:id="rId19"/>
    <p:sldId id="293" r:id="rId20"/>
    <p:sldId id="294" r:id="rId21"/>
    <p:sldId id="269" r:id="rId22"/>
    <p:sldId id="265" r:id="rId23"/>
    <p:sldId id="295" r:id="rId24"/>
    <p:sldId id="270" r:id="rId25"/>
    <p:sldId id="271" r:id="rId26"/>
    <p:sldId id="272" r:id="rId27"/>
    <p:sldId id="273" r:id="rId28"/>
    <p:sldId id="274" r:id="rId29"/>
    <p:sldId id="276" r:id="rId30"/>
    <p:sldId id="277" r:id="rId31"/>
    <p:sldId id="278" r:id="rId32"/>
    <p:sldId id="279" r:id="rId33"/>
    <p:sldId id="297" r:id="rId34"/>
    <p:sldId id="284" r:id="rId35"/>
    <p:sldId id="298" r:id="rId36"/>
    <p:sldId id="299" r:id="rId37"/>
    <p:sldId id="300" r:id="rId38"/>
    <p:sldId id="301" r:id="rId39"/>
    <p:sldId id="302" r:id="rId40"/>
    <p:sldId id="303" r:id="rId41"/>
    <p:sldId id="304" r:id="rId42"/>
    <p:sldId id="308" r:id="rId43"/>
    <p:sldId id="309" r:id="rId44"/>
    <p:sldId id="305" r:id="rId45"/>
    <p:sldId id="306" r:id="rId46"/>
    <p:sldId id="307" r:id="rId47"/>
    <p:sldId id="310" r:id="rId48"/>
    <p:sldId id="311" r:id="rId49"/>
    <p:sldId id="312" r:id="rId50"/>
    <p:sldId id="313" r:id="rId51"/>
    <p:sldId id="314" r:id="rId52"/>
    <p:sldId id="315" r:id="rId53"/>
    <p:sldId id="320" r:id="rId54"/>
    <p:sldId id="316" r:id="rId55"/>
    <p:sldId id="317" r:id="rId56"/>
    <p:sldId id="318" r:id="rId57"/>
    <p:sldId id="319" r:id="rId58"/>
    <p:sldId id="321" r:id="rId59"/>
    <p:sldId id="322" r:id="rId60"/>
    <p:sldId id="323" r:id="rId61"/>
    <p:sldId id="324" r:id="rId62"/>
    <p:sldId id="325" r:id="rId63"/>
    <p:sldId id="326" r:id="rId64"/>
    <p:sldId id="332" r:id="rId65"/>
    <p:sldId id="327" r:id="rId66"/>
    <p:sldId id="328" r:id="rId67"/>
    <p:sldId id="329" r:id="rId68"/>
    <p:sldId id="330" r:id="rId69"/>
    <p:sldId id="285" r:id="rId70"/>
    <p:sldId id="286" r:id="rId71"/>
    <p:sldId id="342" r:id="rId72"/>
    <p:sldId id="343" r:id="rId73"/>
    <p:sldId id="344" r:id="rId74"/>
    <p:sldId id="363" r:id="rId75"/>
    <p:sldId id="346" r:id="rId76"/>
    <p:sldId id="364" r:id="rId77"/>
    <p:sldId id="365" r:id="rId78"/>
    <p:sldId id="347" r:id="rId79"/>
    <p:sldId id="348" r:id="rId80"/>
    <p:sldId id="349" r:id="rId81"/>
    <p:sldId id="350" r:id="rId82"/>
    <p:sldId id="366" r:id="rId83"/>
    <p:sldId id="367" r:id="rId84"/>
    <p:sldId id="352" r:id="rId85"/>
    <p:sldId id="353" r:id="rId86"/>
    <p:sldId id="368" r:id="rId87"/>
    <p:sldId id="354" r:id="rId88"/>
    <p:sldId id="369" r:id="rId89"/>
    <p:sldId id="370" r:id="rId90"/>
    <p:sldId id="357" r:id="rId91"/>
    <p:sldId id="356" r:id="rId92"/>
    <p:sldId id="371" r:id="rId93"/>
    <p:sldId id="358" r:id="rId94"/>
    <p:sldId id="359" r:id="rId95"/>
    <p:sldId id="389" r:id="rId96"/>
    <p:sldId id="390" r:id="rId97"/>
    <p:sldId id="391" r:id="rId98"/>
    <p:sldId id="392" r:id="rId99"/>
    <p:sldId id="393" r:id="rId100"/>
    <p:sldId id="394" r:id="rId101"/>
    <p:sldId id="372" r:id="rId102"/>
    <p:sldId id="373" r:id="rId103"/>
    <p:sldId id="360" r:id="rId104"/>
    <p:sldId id="361" r:id="rId105"/>
    <p:sldId id="384" r:id="rId106"/>
    <p:sldId id="385" r:id="rId107"/>
    <p:sldId id="362" r:id="rId108"/>
    <p:sldId id="386" r:id="rId109"/>
    <p:sldId id="387" r:id="rId110"/>
    <p:sldId id="375" r:id="rId111"/>
    <p:sldId id="388" r:id="rId112"/>
    <p:sldId id="400" r:id="rId113"/>
    <p:sldId id="395" r:id="rId114"/>
    <p:sldId id="396" r:id="rId115"/>
    <p:sldId id="397" r:id="rId116"/>
    <p:sldId id="398" r:id="rId117"/>
    <p:sldId id="378" r:id="rId118"/>
    <p:sldId id="379" r:id="rId119"/>
    <p:sldId id="380" r:id="rId120"/>
    <p:sldId id="381" r:id="rId121"/>
    <p:sldId id="382" r:id="rId122"/>
    <p:sldId id="401" r:id="rId123"/>
    <p:sldId id="402" r:id="rId124"/>
    <p:sldId id="408" r:id="rId125"/>
    <p:sldId id="409" r:id="rId126"/>
    <p:sldId id="410" r:id="rId127"/>
    <p:sldId id="411" r:id="rId128"/>
    <p:sldId id="412" r:id="rId129"/>
    <p:sldId id="413" r:id="rId130"/>
    <p:sldId id="414" r:id="rId131"/>
    <p:sldId id="407" r:id="rId132"/>
    <p:sldId id="404" r:id="rId133"/>
    <p:sldId id="405" r:id="rId134"/>
    <p:sldId id="406"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4265" autoAdjust="0"/>
    <p:restoredTop sz="94660"/>
  </p:normalViewPr>
  <p:slideViewPr>
    <p:cSldViewPr>
      <p:cViewPr varScale="1">
        <p:scale>
          <a:sx n="74" d="100"/>
          <a:sy n="74" d="100"/>
        </p:scale>
        <p:origin x="600"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011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DBADE5-E595-423B-8957-DF840A7136D2}" type="datetimeFigureOut">
              <a:rPr lang="en-US" smtClean="0"/>
              <a:t>10/27/2021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6DE1E-C4AD-4905-AE27-D65FB4C7C45D}" type="slidenum">
              <a:rPr lang="en-US" smtClean="0"/>
              <a:t>‹#›</a:t>
            </a:fld>
            <a:endParaRPr lang="en-US"/>
          </a:p>
        </p:txBody>
      </p:sp>
    </p:spTree>
    <p:extLst>
      <p:ext uri="{BB962C8B-B14F-4D97-AF65-F5344CB8AC3E}">
        <p14:creationId xmlns:p14="http://schemas.microsoft.com/office/powerpoint/2010/main" val="8235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6DE1E-C4AD-4905-AE27-D65FB4C7C45D}" type="slidenum">
              <a:rPr lang="en-US" smtClean="0"/>
              <a:t>1</a:t>
            </a:fld>
            <a:endParaRPr lang="en-US"/>
          </a:p>
        </p:txBody>
      </p:sp>
    </p:spTree>
    <p:extLst>
      <p:ext uri="{BB962C8B-B14F-4D97-AF65-F5344CB8AC3E}">
        <p14:creationId xmlns:p14="http://schemas.microsoft.com/office/powerpoint/2010/main" val="248801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6DE1E-C4AD-4905-AE27-D65FB4C7C45D}" type="slidenum">
              <a:rPr lang="en-US" smtClean="0"/>
              <a:t>2</a:t>
            </a:fld>
            <a:endParaRPr lang="en-US"/>
          </a:p>
        </p:txBody>
      </p:sp>
    </p:spTree>
    <p:extLst>
      <p:ext uri="{BB962C8B-B14F-4D97-AF65-F5344CB8AC3E}">
        <p14:creationId xmlns:p14="http://schemas.microsoft.com/office/powerpoint/2010/main" val="47379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0669C0-CE8E-47B0-84E1-2312A0ED7768}" type="datetime1">
              <a:rPr lang="en-US" smtClean="0"/>
              <a:t>10/27/2021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C697E8-4AF7-47C5-85FA-33526492DF90}" type="datetime1">
              <a:rPr lang="en-US" smtClean="0"/>
              <a:t>10/27/2021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25C507-119A-42D8-848D-F42FFBCAAF36}" type="datetime1">
              <a:rPr lang="en-US" smtClean="0"/>
              <a:t>10/27/2021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B2B588-FA6B-4FCF-8656-765BC0721228}" type="datetime1">
              <a:rPr lang="en-US" smtClean="0"/>
              <a:t>10/27/2021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7985ED-9A63-4887-98C7-66E0CEDB6EAB}" type="datetime1">
              <a:rPr lang="en-US" smtClean="0"/>
              <a:t>10/27/2021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9E18A8-30D5-4D17-92AB-7E2E1BD27F48}" type="datetime1">
              <a:rPr lang="en-US" smtClean="0"/>
              <a:t>10/27/2021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71E9CE-A3C1-4F28-A156-1CFCF47D407D}" type="datetime1">
              <a:rPr lang="en-US" smtClean="0"/>
              <a:t>10/27/2021</a:t>
            </a:fld>
            <a:endParaRPr lang="en-US"/>
          </a:p>
        </p:txBody>
      </p:sp>
      <p:sp>
        <p:nvSpPr>
          <p:cNvPr id="8" name="Footer Placeholder 7"/>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600CD4-B4FD-4411-B76B-F60E0169EB76}" type="datetime1">
              <a:rPr lang="en-US" smtClean="0"/>
              <a:t>10/27/2021</a:t>
            </a:fld>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92B0A-7409-4456-AC5E-778ECD176057}" type="datetime1">
              <a:rPr lang="en-US" smtClean="0"/>
              <a:t>10/27/2021</a:t>
            </a:fld>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5E2F45-AB94-431A-A0F8-A356E8FB3FF6}" type="datetime1">
              <a:rPr lang="en-US" smtClean="0"/>
              <a:t>10/27/2021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33242-A91B-4185-B8EA-336C27B4E233}" type="datetime1">
              <a:rPr lang="en-US" smtClean="0"/>
              <a:t>10/27/2021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0C035-C3C8-4A57-B803-91257DF1A336}" type="datetime1">
              <a:rPr lang="en-US" smtClean="0"/>
              <a:t>10/27/2021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Er. Jendi Bade Shrestha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people.cs.ksu.edu/~rhowell/DataStructures/redirect/linked-list-intro"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people.cs.ksu.edu/~rhowell/DataStructures/redirect/linked-list-intro"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lgn="ctr">
              <a:buNone/>
            </a:pPr>
            <a:endParaRPr lang="en-US" sz="4800" b="1" dirty="0" smtClean="0">
              <a:solidFill>
                <a:srgbClr val="FF0000"/>
              </a:solidFill>
              <a:latin typeface="Bookman Old Style" pitchFamily="18" charset="0"/>
            </a:endParaRPr>
          </a:p>
          <a:p>
            <a:pPr marL="0" indent="0" algn="ctr">
              <a:buNone/>
            </a:pPr>
            <a:r>
              <a:rPr lang="en-US" sz="4800" b="1" dirty="0" smtClean="0">
                <a:solidFill>
                  <a:srgbClr val="FF0000"/>
                </a:solidFill>
                <a:latin typeface="Bookman Old Style" pitchFamily="18" charset="0"/>
              </a:rPr>
              <a:t>Unit-3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294" y="1533525"/>
            <a:ext cx="6276975" cy="2352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418" y="3743325"/>
            <a:ext cx="6562725" cy="2886075"/>
          </a:xfrm>
          <a:prstGeom prst="rect">
            <a:avLst/>
          </a:prstGeom>
        </p:spPr>
      </p:pic>
      <p:sp>
        <p:nvSpPr>
          <p:cNvPr id="2" name="Footer Placeholder 1"/>
          <p:cNvSpPr>
            <a:spLocks noGrp="1"/>
          </p:cNvSpPr>
          <p:nvPr>
            <p:ph type="ftr" sz="quarter" idx="11"/>
          </p:nvPr>
        </p:nvSpPr>
        <p:spPr/>
        <p:txBody>
          <a:bodyPr/>
          <a:lstStyle/>
          <a:p>
            <a:r>
              <a:rPr lang="en-US" dirty="0" err="1" smtClean="0"/>
              <a:t>Er</a:t>
            </a:r>
            <a:r>
              <a:rPr lang="en-US" dirty="0" smtClean="0"/>
              <a:t>. </a:t>
            </a:r>
            <a:r>
              <a:rPr lang="en-US" dirty="0" err="1" smtClean="0"/>
              <a:t>Jendi</a:t>
            </a:r>
            <a:r>
              <a:rPr lang="en-US" dirty="0" smtClean="0"/>
              <a:t> Bade Shrestha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9331774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62500" lnSpcReduction="20000"/>
          </a:bodyPr>
          <a:lstStyle/>
          <a:p>
            <a:pPr marL="0" indent="0">
              <a:buNone/>
            </a:pPr>
            <a:r>
              <a:rPr lang="en-US" sz="1800" b="1" dirty="0"/>
              <a:t>//C program to create and traverse a Linked </a:t>
            </a:r>
            <a:r>
              <a:rPr lang="en-US" sz="1800" b="1" dirty="0" smtClean="0"/>
              <a:t>List. (list1.cpp)</a:t>
            </a:r>
            <a:endParaRPr lang="en-US" sz="1800" b="1" dirty="0"/>
          </a:p>
          <a:p>
            <a:pPr marL="0" indent="0">
              <a:buNone/>
            </a:pPr>
            <a:r>
              <a:rPr lang="en-US" sz="1800" dirty="0"/>
              <a:t>#include &lt;</a:t>
            </a:r>
            <a:r>
              <a:rPr lang="en-US" sz="1800" dirty="0" err="1"/>
              <a:t>stdio.h</a:t>
            </a:r>
            <a:r>
              <a:rPr lang="en-US" sz="1800" dirty="0"/>
              <a:t>&gt;</a:t>
            </a:r>
          </a:p>
          <a:p>
            <a:pPr marL="0" indent="0">
              <a:buNone/>
            </a:pPr>
            <a:r>
              <a:rPr lang="en-US" sz="1800" dirty="0"/>
              <a:t>#include &lt;</a:t>
            </a:r>
            <a:r>
              <a:rPr lang="en-US" sz="1800" dirty="0" err="1"/>
              <a:t>conio.h</a:t>
            </a:r>
            <a:r>
              <a:rPr lang="en-US" sz="1800" dirty="0"/>
              <a:t>&gt;</a:t>
            </a:r>
          </a:p>
          <a:p>
            <a:pPr marL="0" indent="0">
              <a:buNone/>
            </a:pPr>
            <a:r>
              <a:rPr lang="en-US" sz="1800" dirty="0"/>
              <a:t>#include &lt;</a:t>
            </a:r>
            <a:r>
              <a:rPr lang="en-US" sz="1800" dirty="0" err="1"/>
              <a:t>stdlib.h</a:t>
            </a:r>
            <a:r>
              <a:rPr lang="en-US" sz="1800" dirty="0"/>
              <a:t>&gt;</a:t>
            </a:r>
          </a:p>
          <a:p>
            <a:pPr marL="0" indent="0">
              <a:buNone/>
            </a:pPr>
            <a:r>
              <a:rPr lang="en-US" sz="1800" dirty="0"/>
              <a:t>/* Structure of a node */</a:t>
            </a:r>
          </a:p>
          <a:p>
            <a:pPr marL="0" indent="0">
              <a:buNone/>
            </a:pPr>
            <a:r>
              <a:rPr lang="en-US" sz="1800" dirty="0" err="1"/>
              <a:t>struct</a:t>
            </a:r>
            <a:r>
              <a:rPr lang="en-US" sz="1800" dirty="0"/>
              <a:t> node</a:t>
            </a:r>
          </a:p>
          <a:p>
            <a:pPr marL="0" indent="0">
              <a:buNone/>
            </a:pPr>
            <a:r>
              <a:rPr lang="en-US" sz="1800" dirty="0"/>
              <a:t>{</a:t>
            </a:r>
          </a:p>
          <a:p>
            <a:pPr marL="0" indent="0">
              <a:buNone/>
            </a:pPr>
            <a:r>
              <a:rPr lang="en-US" sz="1800" dirty="0"/>
              <a:t>    </a:t>
            </a:r>
            <a:r>
              <a:rPr lang="en-US" sz="1800" dirty="0" err="1"/>
              <a:t>int</a:t>
            </a:r>
            <a:r>
              <a:rPr lang="en-US" sz="1800" dirty="0"/>
              <a:t> data;          // Data</a:t>
            </a:r>
          </a:p>
          <a:p>
            <a:pPr marL="0" indent="0">
              <a:buNone/>
            </a:pPr>
            <a:r>
              <a:rPr lang="en-US" sz="1800" dirty="0"/>
              <a:t>    </a:t>
            </a:r>
            <a:r>
              <a:rPr lang="en-US" sz="1800" dirty="0" err="1"/>
              <a:t>struct</a:t>
            </a:r>
            <a:r>
              <a:rPr lang="en-US" sz="1800" dirty="0"/>
              <a:t> node *next; // Address</a:t>
            </a:r>
          </a:p>
          <a:p>
            <a:pPr marL="0" indent="0">
              <a:buNone/>
            </a:pPr>
            <a:r>
              <a:rPr lang="en-US" sz="1800" dirty="0"/>
              <a:t>}*head;</a:t>
            </a:r>
          </a:p>
          <a:p>
            <a:pPr marL="0" indent="0">
              <a:buNone/>
            </a:pPr>
            <a:r>
              <a:rPr lang="en-US" sz="1800" dirty="0"/>
              <a:t>// Functions to create and display list</a:t>
            </a:r>
          </a:p>
          <a:p>
            <a:pPr marL="0" indent="0">
              <a:buNone/>
            </a:pPr>
            <a:r>
              <a:rPr lang="en-US" sz="1800" dirty="0"/>
              <a:t>void </a:t>
            </a:r>
            <a:r>
              <a:rPr lang="en-US" sz="1800" dirty="0" err="1"/>
              <a:t>createList</a:t>
            </a:r>
            <a:r>
              <a:rPr lang="en-US" sz="1800" dirty="0"/>
              <a:t>(</a:t>
            </a:r>
            <a:r>
              <a:rPr lang="en-US" sz="1800" dirty="0" err="1"/>
              <a:t>int</a:t>
            </a:r>
            <a:r>
              <a:rPr lang="en-US" sz="1800" dirty="0"/>
              <a:t> n);</a:t>
            </a:r>
          </a:p>
          <a:p>
            <a:pPr marL="0" indent="0">
              <a:buNone/>
            </a:pPr>
            <a:r>
              <a:rPr lang="en-US" sz="1800" dirty="0"/>
              <a:t>void </a:t>
            </a:r>
            <a:r>
              <a:rPr lang="en-US" sz="1800" dirty="0" err="1"/>
              <a:t>traverseList</a:t>
            </a:r>
            <a:r>
              <a:rPr lang="en-US" sz="1800" dirty="0"/>
              <a:t>();</a:t>
            </a:r>
          </a:p>
          <a:p>
            <a:pPr marL="0" indent="0">
              <a:buNone/>
            </a:pPr>
            <a:endParaRPr lang="en-US" sz="1800" dirty="0"/>
          </a:p>
          <a:p>
            <a:pPr marL="0" indent="0">
              <a:buNone/>
            </a:pPr>
            <a:r>
              <a:rPr lang="en-US" sz="1800" dirty="0"/>
              <a:t>void main()</a:t>
            </a:r>
          </a:p>
          <a:p>
            <a:pPr marL="0" indent="0">
              <a:buNone/>
            </a:pPr>
            <a:r>
              <a:rPr lang="en-US" sz="1800" dirty="0"/>
              <a:t>{</a:t>
            </a:r>
          </a:p>
          <a:p>
            <a:pPr marL="0" indent="0">
              <a:buNone/>
            </a:pPr>
            <a:r>
              <a:rPr lang="en-US" sz="1800" dirty="0"/>
              <a:t>    </a:t>
            </a:r>
            <a:r>
              <a:rPr lang="en-US" sz="1800" dirty="0" err="1"/>
              <a:t>int</a:t>
            </a:r>
            <a:r>
              <a:rPr lang="en-US" sz="1800" dirty="0"/>
              <a:t> n;</a:t>
            </a:r>
          </a:p>
          <a:p>
            <a:pPr marL="0" indent="0">
              <a:buNone/>
            </a:pPr>
            <a:r>
              <a:rPr lang="en-US" sz="1800" dirty="0"/>
              <a:t>    </a:t>
            </a:r>
            <a:r>
              <a:rPr lang="en-US" sz="1800" dirty="0" err="1"/>
              <a:t>clrscr</a:t>
            </a:r>
            <a:r>
              <a:rPr lang="en-US" sz="1800" dirty="0"/>
              <a:t>();</a:t>
            </a:r>
          </a:p>
          <a:p>
            <a:pPr marL="0" indent="0">
              <a:buNone/>
            </a:pPr>
            <a:r>
              <a:rPr lang="en-US" sz="1800" dirty="0"/>
              <a:t>    </a:t>
            </a:r>
            <a:r>
              <a:rPr lang="en-US" sz="1800" dirty="0" err="1"/>
              <a:t>printf</a:t>
            </a:r>
            <a:r>
              <a:rPr lang="en-US" sz="1800" dirty="0"/>
              <a:t>("Enter the total number of nodes: ");</a:t>
            </a:r>
          </a:p>
          <a:p>
            <a:pPr marL="0" indent="0">
              <a:buNone/>
            </a:pPr>
            <a:r>
              <a:rPr lang="en-US" sz="1800" dirty="0"/>
              <a:t>    </a:t>
            </a:r>
            <a:r>
              <a:rPr lang="en-US" sz="1800" dirty="0" err="1"/>
              <a:t>scanf</a:t>
            </a:r>
            <a:r>
              <a:rPr lang="en-US" sz="1800" dirty="0"/>
              <a:t>("%d", &amp;n);</a:t>
            </a:r>
          </a:p>
          <a:p>
            <a:pPr marL="0" indent="0">
              <a:buNone/>
            </a:pPr>
            <a:r>
              <a:rPr lang="en-US" sz="1800" dirty="0"/>
              <a:t>    </a:t>
            </a:r>
            <a:r>
              <a:rPr lang="en-US" sz="1800" dirty="0" err="1"/>
              <a:t>createList</a:t>
            </a:r>
            <a:r>
              <a:rPr lang="en-US" sz="1800" dirty="0"/>
              <a:t>(n);</a:t>
            </a:r>
          </a:p>
          <a:p>
            <a:pPr marL="0" indent="0">
              <a:buNone/>
            </a:pPr>
            <a:r>
              <a:rPr lang="en-US" sz="1800" dirty="0"/>
              <a:t>    </a:t>
            </a:r>
            <a:r>
              <a:rPr lang="en-US" sz="1800" dirty="0" err="1"/>
              <a:t>printf</a:t>
            </a:r>
            <a:r>
              <a:rPr lang="en-US" sz="1800" dirty="0"/>
              <a:t>("\</a:t>
            </a:r>
            <a:r>
              <a:rPr lang="en-US" sz="1800" dirty="0" err="1"/>
              <a:t>nData</a:t>
            </a:r>
            <a:r>
              <a:rPr lang="en-US" sz="1800" dirty="0"/>
              <a:t> in the list are: \n");</a:t>
            </a:r>
          </a:p>
          <a:p>
            <a:pPr marL="0" indent="0">
              <a:buNone/>
            </a:pPr>
            <a:r>
              <a:rPr lang="en-US" sz="1800" dirty="0"/>
              <a:t>    </a:t>
            </a:r>
            <a:r>
              <a:rPr lang="en-US" sz="1800" dirty="0" err="1"/>
              <a:t>traverseList</a:t>
            </a:r>
            <a:r>
              <a:rPr lang="en-US" sz="1800" dirty="0"/>
              <a:t>();</a:t>
            </a:r>
          </a:p>
          <a:p>
            <a:pPr marL="0" indent="0">
              <a:buNone/>
            </a:pPr>
            <a:r>
              <a:rPr lang="en-US" sz="1800" dirty="0"/>
              <a:t>    </a:t>
            </a:r>
            <a:r>
              <a:rPr lang="en-US" sz="1800" dirty="0" err="1"/>
              <a:t>getch</a:t>
            </a:r>
            <a:r>
              <a:rPr lang="en-US" sz="1800" dirty="0"/>
              <a:t>();</a:t>
            </a:r>
          </a:p>
          <a:p>
            <a:pPr marL="0" indent="0">
              <a:buNone/>
            </a:pPr>
            <a:r>
              <a:rPr lang="en-US" sz="1800" dirty="0"/>
              <a:t>}</a:t>
            </a:r>
          </a:p>
          <a:p>
            <a:pPr marL="0" indent="0">
              <a:buNone/>
            </a:pPr>
            <a:r>
              <a:rPr lang="en-US" sz="1800" dirty="0"/>
              <a:t>//Create a list of n nodes</a:t>
            </a:r>
          </a:p>
          <a:p>
            <a:pPr marL="0" indent="0">
              <a:buNone/>
            </a:pPr>
            <a:r>
              <a:rPr lang="en-US" sz="1800" dirty="0"/>
              <a:t>void </a:t>
            </a:r>
            <a:r>
              <a:rPr lang="en-US" sz="1800" dirty="0" err="1"/>
              <a:t>createList</a:t>
            </a:r>
            <a:r>
              <a:rPr lang="en-US" sz="1800" dirty="0"/>
              <a:t>(</a:t>
            </a:r>
            <a:r>
              <a:rPr lang="en-US" sz="1800" dirty="0" err="1"/>
              <a:t>int</a:t>
            </a:r>
            <a:r>
              <a:rPr lang="en-US" sz="1800" dirty="0"/>
              <a:t> n)</a:t>
            </a:r>
          </a:p>
          <a:p>
            <a:pPr marL="0" indent="0">
              <a:buNone/>
            </a:pPr>
            <a:r>
              <a:rPr lang="en-US" sz="1800" dirty="0"/>
              <a:t>{</a:t>
            </a:r>
          </a:p>
          <a:p>
            <a:pPr marL="0" indent="0">
              <a:buNone/>
            </a:pPr>
            <a:r>
              <a:rPr lang="en-US" sz="1800" dirty="0"/>
              <a:t>    </a:t>
            </a:r>
            <a:r>
              <a:rPr lang="en-US" sz="1800" dirty="0" err="1"/>
              <a:t>struct</a:t>
            </a:r>
            <a:r>
              <a:rPr lang="en-US" sz="1800" dirty="0"/>
              <a:t> node *newNode, *temp;</a:t>
            </a:r>
          </a:p>
          <a:p>
            <a:pPr marL="0" indent="0">
              <a:buNone/>
            </a:pPr>
            <a:r>
              <a:rPr lang="en-US" sz="1800" dirty="0"/>
              <a:t>    </a:t>
            </a:r>
            <a:r>
              <a:rPr lang="en-US" sz="1800" dirty="0" err="1"/>
              <a:t>int</a:t>
            </a:r>
            <a:r>
              <a:rPr lang="en-US" sz="1800" dirty="0"/>
              <a:t> data, i;</a:t>
            </a:r>
          </a:p>
          <a:p>
            <a:pPr marL="0" indent="0">
              <a:buNone/>
            </a:pPr>
            <a:r>
              <a:rPr lang="en-US" sz="1800" dirty="0"/>
              <a:t>    head = (</a:t>
            </a:r>
            <a:r>
              <a:rPr lang="en-US" sz="1800" dirty="0" err="1"/>
              <a:t>struct</a:t>
            </a:r>
            <a:r>
              <a:rPr lang="en-US" sz="1800" dirty="0"/>
              <a:t> node *)</a:t>
            </a:r>
            <a:r>
              <a:rPr lang="en-US" sz="1800" dirty="0" err="1"/>
              <a:t>malloc</a:t>
            </a:r>
            <a:r>
              <a:rPr lang="en-US" sz="1800" dirty="0"/>
              <a:t>(</a:t>
            </a:r>
            <a:r>
              <a:rPr lang="en-US" sz="1800" dirty="0" err="1"/>
              <a:t>sizeof</a:t>
            </a:r>
            <a:r>
              <a:rPr lang="en-US" sz="1800" dirty="0"/>
              <a:t>(</a:t>
            </a:r>
            <a:r>
              <a:rPr lang="en-US" sz="1800" dirty="0" err="1"/>
              <a:t>struct</a:t>
            </a:r>
            <a:r>
              <a:rPr lang="en-US" sz="1800" dirty="0"/>
              <a:t> node));</a:t>
            </a:r>
          </a:p>
          <a:p>
            <a:pPr marL="0" indent="0">
              <a:buNone/>
            </a:pPr>
            <a:r>
              <a:rPr lang="en-US" sz="1800" dirty="0"/>
              <a:t>    if(head == NULL)</a:t>
            </a:r>
          </a:p>
          <a:p>
            <a:pPr marL="0" indent="0">
              <a:buNone/>
            </a:pPr>
            <a:r>
              <a:rPr lang="en-US" sz="1800" dirty="0"/>
              <a:t>    {</a:t>
            </a:r>
          </a:p>
          <a:p>
            <a:pPr marL="0" indent="0">
              <a:buNone/>
            </a:pPr>
            <a:r>
              <a:rPr lang="en-US" sz="1800" dirty="0"/>
              <a:t>	</a:t>
            </a:r>
            <a:r>
              <a:rPr lang="en-US" sz="1800" dirty="0" err="1"/>
              <a:t>printf</a:t>
            </a:r>
            <a:r>
              <a:rPr lang="en-US" sz="1800" dirty="0"/>
              <a:t>("Unable to allocate memory.");</a:t>
            </a:r>
          </a:p>
          <a:p>
            <a:pPr marL="0" indent="0">
              <a:buNone/>
            </a:pPr>
            <a:r>
              <a:rPr lang="en-US" sz="1800" dirty="0"/>
              <a:t>	exit(0);</a:t>
            </a:r>
          </a:p>
          <a:p>
            <a:pPr marL="0" indent="0">
              <a:buNone/>
            </a:pPr>
            <a:r>
              <a:rPr lang="en-US" sz="1800" dirty="0"/>
              <a:t>    }</a:t>
            </a:r>
          </a:p>
          <a:p>
            <a:pPr marL="0" indent="0">
              <a:buNone/>
            </a:pPr>
            <a:r>
              <a:rPr lang="en-US" sz="1800" dirty="0"/>
              <a:t>    // Input data of node from the user</a:t>
            </a:r>
          </a:p>
          <a:p>
            <a:pPr marL="0" indent="0">
              <a:buNone/>
            </a:pPr>
            <a:r>
              <a:rPr lang="en-US" sz="1800" dirty="0"/>
              <a:t>    </a:t>
            </a:r>
            <a:r>
              <a:rPr lang="en-US" sz="1800" dirty="0" err="1"/>
              <a:t>printf</a:t>
            </a:r>
            <a:r>
              <a:rPr lang="en-US" sz="1800" dirty="0"/>
              <a:t>("Enter the data of node 1: ");</a:t>
            </a:r>
          </a:p>
          <a:p>
            <a:pPr marL="0" indent="0">
              <a:buNone/>
            </a:pPr>
            <a:r>
              <a:rPr lang="en-US" sz="1800" dirty="0"/>
              <a:t>    </a:t>
            </a:r>
            <a:r>
              <a:rPr lang="en-US" sz="1800" dirty="0" err="1"/>
              <a:t>scanf</a:t>
            </a:r>
            <a:r>
              <a:rPr lang="en-US" sz="1800" dirty="0"/>
              <a:t>("%d", &amp;data);</a:t>
            </a:r>
          </a:p>
          <a:p>
            <a:pPr marL="0" indent="0">
              <a:buNone/>
            </a:pPr>
            <a:r>
              <a:rPr lang="en-US" sz="1800" dirty="0"/>
              <a:t>    head-&gt;data = data;//Link data field with data</a:t>
            </a:r>
          </a:p>
          <a:p>
            <a:pPr marL="0" indent="0">
              <a:buNone/>
            </a:pPr>
            <a:r>
              <a:rPr lang="en-US" sz="1800" dirty="0"/>
              <a:t>    head-&gt;next = NULL;//Link address field to </a:t>
            </a:r>
            <a:r>
              <a:rPr lang="en-US" sz="1800" dirty="0" smtClean="0"/>
              <a:t>NULL</a:t>
            </a:r>
          </a:p>
          <a:p>
            <a:pPr marL="0" indent="0">
              <a:buNone/>
            </a:pPr>
            <a:r>
              <a:rPr lang="en-US" sz="1800" dirty="0" smtClean="0"/>
              <a:t>    // Create n - 1 nodes and add to list</a:t>
            </a:r>
          </a:p>
          <a:p>
            <a:pPr marL="0" indent="0">
              <a:buNone/>
            </a:pPr>
            <a:r>
              <a:rPr lang="en-US" sz="1800" dirty="0" smtClean="0"/>
              <a:t>    temp = head;</a:t>
            </a:r>
          </a:p>
          <a:p>
            <a:pPr marL="0" indent="0">
              <a:buNone/>
            </a:pPr>
            <a:r>
              <a:rPr lang="en-US" sz="1800" dirty="0" smtClean="0"/>
              <a:t>    for(i=2; i&lt;=n; i++)</a:t>
            </a:r>
          </a:p>
          <a:p>
            <a:pPr marL="0" indent="0">
              <a:buNone/>
            </a:pPr>
            <a:r>
              <a:rPr lang="en-US" sz="1800" dirty="0" smtClean="0"/>
              <a:t>    {</a:t>
            </a:r>
          </a:p>
          <a:p>
            <a:pPr marL="0" indent="0">
              <a:buNone/>
            </a:pPr>
            <a:r>
              <a:rPr lang="en-US" sz="1800" dirty="0" smtClean="0"/>
              <a:t>	newNode = (</a:t>
            </a:r>
            <a:r>
              <a:rPr lang="en-US" sz="1800" dirty="0" err="1" smtClean="0"/>
              <a:t>struct</a:t>
            </a:r>
            <a:r>
              <a:rPr lang="en-US" sz="1800" dirty="0" smtClean="0"/>
              <a:t> node *)</a:t>
            </a:r>
            <a:r>
              <a:rPr lang="en-US" sz="1800" dirty="0" err="1" smtClean="0"/>
              <a:t>malloc</a:t>
            </a:r>
            <a:r>
              <a:rPr lang="en-US" sz="1800" dirty="0" smtClean="0"/>
              <a:t>(</a:t>
            </a:r>
            <a:r>
              <a:rPr lang="en-US" sz="1800" dirty="0" err="1" smtClean="0"/>
              <a:t>sizeof</a:t>
            </a:r>
            <a:r>
              <a:rPr lang="en-US" sz="1800" dirty="0" smtClean="0"/>
              <a:t>(</a:t>
            </a:r>
            <a:r>
              <a:rPr lang="en-US" sz="1800" dirty="0" err="1" smtClean="0"/>
              <a:t>struct</a:t>
            </a:r>
            <a:r>
              <a:rPr lang="en-US" sz="1800" dirty="0" smtClean="0"/>
              <a:t> node));</a:t>
            </a:r>
          </a:p>
          <a:p>
            <a:pPr marL="0" indent="0">
              <a:buNone/>
            </a:pPr>
            <a:r>
              <a:rPr lang="en-US" sz="1800" dirty="0" smtClean="0"/>
              <a:t>	/* If memory is not allocated for newNode */</a:t>
            </a:r>
          </a:p>
          <a:p>
            <a:pPr marL="0" indent="0">
              <a:buNone/>
            </a:pPr>
            <a:r>
              <a:rPr lang="en-US" sz="1800" dirty="0" smtClean="0"/>
              <a:t>	if(newNode == NULL)</a:t>
            </a:r>
          </a:p>
          <a:p>
            <a:pPr marL="0" indent="0">
              <a:buNone/>
            </a:pPr>
            <a:r>
              <a:rPr lang="en-US" sz="1800" dirty="0" smtClean="0"/>
              <a:t>	{</a:t>
            </a:r>
          </a:p>
          <a:p>
            <a:pPr marL="0" indent="0">
              <a:buNone/>
            </a:pPr>
            <a:r>
              <a:rPr lang="en-US" sz="1800" dirty="0" smtClean="0"/>
              <a:t>	    </a:t>
            </a:r>
            <a:r>
              <a:rPr lang="en-US" sz="1800" dirty="0" err="1" smtClean="0"/>
              <a:t>printf</a:t>
            </a:r>
            <a:r>
              <a:rPr lang="en-US" sz="1800" dirty="0" smtClean="0"/>
              <a:t>("Unable to allocate memory.");</a:t>
            </a:r>
          </a:p>
          <a:p>
            <a:pPr marL="0" indent="0">
              <a:buNone/>
            </a:pPr>
            <a:r>
              <a:rPr lang="en-US" sz="1800" dirty="0" smtClean="0"/>
              <a:t>	    break;</a:t>
            </a:r>
          </a:p>
          <a:p>
            <a:pPr marL="0" indent="0">
              <a:buNone/>
            </a:pPr>
            <a:r>
              <a:rPr lang="en-US" sz="1800" dirty="0" smtClean="0"/>
              <a:t>	}</a:t>
            </a:r>
          </a:p>
          <a:p>
            <a:pPr marL="0" indent="0">
              <a:buNone/>
            </a:pPr>
            <a:r>
              <a:rPr lang="en-US" sz="1800" dirty="0" smtClean="0"/>
              <a:t>	</a:t>
            </a:r>
            <a:r>
              <a:rPr lang="en-US" sz="1800" dirty="0" err="1" smtClean="0"/>
              <a:t>printf</a:t>
            </a:r>
            <a:r>
              <a:rPr lang="en-US" sz="1800" dirty="0" smtClean="0"/>
              <a:t>("Enter the data of node %d: ", i);</a:t>
            </a:r>
          </a:p>
          <a:p>
            <a:pPr marL="0" indent="0">
              <a:buNone/>
            </a:pPr>
            <a:r>
              <a:rPr lang="en-US" sz="1800" dirty="0" smtClean="0"/>
              <a:t>	</a:t>
            </a:r>
            <a:r>
              <a:rPr lang="en-US" sz="1800" dirty="0" err="1" smtClean="0"/>
              <a:t>scanf</a:t>
            </a:r>
            <a:r>
              <a:rPr lang="en-US" sz="1800" dirty="0" smtClean="0"/>
              <a:t>("%d", &amp;data);</a:t>
            </a:r>
          </a:p>
          <a:p>
            <a:pPr marL="0" indent="0">
              <a:buNone/>
            </a:pPr>
            <a:r>
              <a:rPr lang="en-US" sz="1800" dirty="0" smtClean="0"/>
              <a:t>	newNode-&gt;data = data;//Link data field of newNode</a:t>
            </a:r>
          </a:p>
          <a:p>
            <a:pPr marL="0" indent="0">
              <a:buNone/>
            </a:pPr>
            <a:r>
              <a:rPr lang="en-US" sz="1800" dirty="0" smtClean="0"/>
              <a:t>	newNode-&gt;next = NULL;//Make sure new node points to NULL</a:t>
            </a:r>
          </a:p>
          <a:p>
            <a:pPr marL="0" indent="0">
              <a:buNone/>
            </a:pPr>
            <a:r>
              <a:rPr lang="en-US" sz="1800" dirty="0" smtClean="0"/>
              <a:t>	temp-&gt;next = newNode;//Link previous node with newNode</a:t>
            </a:r>
          </a:p>
          <a:p>
            <a:pPr marL="0" indent="0">
              <a:buNone/>
            </a:pPr>
            <a:r>
              <a:rPr lang="en-US" sz="1800" dirty="0" smtClean="0"/>
              <a:t>	temp = temp-&gt;next;   //Make current node as previous node</a:t>
            </a:r>
          </a:p>
          <a:p>
            <a:pPr marL="0" indent="0">
              <a:buNone/>
            </a:pPr>
            <a:r>
              <a:rPr lang="en-US" sz="1800" dirty="0" smtClean="0"/>
              <a:t>    }</a:t>
            </a:r>
          </a:p>
          <a:p>
            <a:pPr marL="0" indent="0">
              <a:buNone/>
            </a:pPr>
            <a:r>
              <a:rPr lang="en-US" sz="1800" dirty="0" smtClean="0"/>
              <a:t>}</a:t>
            </a:r>
          </a:p>
          <a:p>
            <a:pPr marL="0" indent="0">
              <a:buNone/>
            </a:pPr>
            <a:r>
              <a:rPr lang="en-US" sz="1800" dirty="0" smtClean="0"/>
              <a:t>// Display entire list</a:t>
            </a:r>
          </a:p>
          <a:p>
            <a:pPr marL="0" indent="0">
              <a:buNone/>
            </a:pPr>
            <a:r>
              <a:rPr lang="en-US" sz="1800" dirty="0" smtClean="0"/>
              <a:t>void </a:t>
            </a:r>
            <a:r>
              <a:rPr lang="en-US" sz="1800" dirty="0" err="1" smtClean="0"/>
              <a:t>traverseList</a:t>
            </a:r>
            <a:r>
              <a:rPr lang="en-US" sz="1800" dirty="0" smtClean="0"/>
              <a:t>()</a:t>
            </a:r>
          </a:p>
          <a:p>
            <a:pPr marL="0" indent="0">
              <a:buNone/>
            </a:pPr>
            <a:r>
              <a:rPr lang="en-US" sz="1800" dirty="0" smtClean="0"/>
              <a:t>{</a:t>
            </a:r>
          </a:p>
          <a:p>
            <a:pPr marL="0" indent="0">
              <a:buNone/>
            </a:pPr>
            <a:r>
              <a:rPr lang="en-US" sz="1800" dirty="0" smtClean="0"/>
              <a:t>    </a:t>
            </a:r>
            <a:r>
              <a:rPr lang="en-US" sz="1800" dirty="0" err="1" smtClean="0"/>
              <a:t>struct</a:t>
            </a:r>
            <a:r>
              <a:rPr lang="en-US" sz="1800" dirty="0" smtClean="0"/>
              <a:t> node *temp;</a:t>
            </a:r>
          </a:p>
          <a:p>
            <a:pPr marL="0" indent="0">
              <a:buNone/>
            </a:pPr>
            <a:r>
              <a:rPr lang="en-US" sz="1800" dirty="0" smtClean="0"/>
              <a:t>    // Return if list is empty</a:t>
            </a:r>
          </a:p>
          <a:p>
            <a:pPr marL="0" indent="0">
              <a:buNone/>
            </a:pPr>
            <a:r>
              <a:rPr lang="en-US" sz="1800" dirty="0" smtClean="0"/>
              <a:t>    if(head == NULL)</a:t>
            </a:r>
          </a:p>
          <a:p>
            <a:pPr marL="0" indent="0">
              <a:buNone/>
            </a:pPr>
            <a:r>
              <a:rPr lang="en-US" sz="1800" dirty="0" smtClean="0"/>
              <a:t>    {</a:t>
            </a:r>
          </a:p>
          <a:p>
            <a:pPr marL="0" indent="0">
              <a:buNone/>
            </a:pPr>
            <a:r>
              <a:rPr lang="en-US" sz="1800" dirty="0" smtClean="0"/>
              <a:t>	</a:t>
            </a:r>
            <a:r>
              <a:rPr lang="en-US" sz="1800" dirty="0" err="1" smtClean="0"/>
              <a:t>printf</a:t>
            </a:r>
            <a:r>
              <a:rPr lang="en-US" sz="1800" dirty="0" smtClean="0"/>
              <a:t>("List is empty.");</a:t>
            </a:r>
          </a:p>
          <a:p>
            <a:pPr marL="0" indent="0">
              <a:buNone/>
            </a:pPr>
            <a:r>
              <a:rPr lang="en-US" sz="1800" dirty="0" smtClean="0"/>
              <a:t>	return;</a:t>
            </a:r>
          </a:p>
          <a:p>
            <a:pPr marL="0" indent="0">
              <a:buNone/>
            </a:pPr>
            <a:r>
              <a:rPr lang="en-US" sz="1800" dirty="0" smtClean="0"/>
              <a:t>    }</a:t>
            </a:r>
          </a:p>
          <a:p>
            <a:pPr marL="0" indent="0">
              <a:buNone/>
            </a:pPr>
            <a:r>
              <a:rPr lang="en-US" sz="1800" dirty="0" smtClean="0"/>
              <a:t>    temp = head;</a:t>
            </a:r>
          </a:p>
          <a:p>
            <a:pPr marL="0" indent="0">
              <a:buNone/>
            </a:pPr>
            <a:r>
              <a:rPr lang="en-US" sz="1800" dirty="0" smtClean="0"/>
              <a:t>    while(temp != NULL)</a:t>
            </a:r>
          </a:p>
          <a:p>
            <a:pPr marL="0" indent="0">
              <a:buNone/>
            </a:pPr>
            <a:r>
              <a:rPr lang="en-US" sz="1800" dirty="0" smtClean="0"/>
              <a:t>    {</a:t>
            </a:r>
          </a:p>
          <a:p>
            <a:pPr marL="0" indent="0">
              <a:buNone/>
            </a:pPr>
            <a:r>
              <a:rPr lang="en-US" sz="1800" dirty="0" smtClean="0"/>
              <a:t>	</a:t>
            </a:r>
            <a:r>
              <a:rPr lang="en-US" sz="1800" dirty="0" err="1" smtClean="0"/>
              <a:t>printf</a:t>
            </a:r>
            <a:r>
              <a:rPr lang="en-US" sz="1800" dirty="0" smtClean="0"/>
              <a:t>("Data = %d\n", temp-&gt;data);//Print data of current node</a:t>
            </a:r>
          </a:p>
          <a:p>
            <a:pPr marL="0" indent="0">
              <a:buNone/>
            </a:pPr>
            <a:r>
              <a:rPr lang="en-US" sz="1800" dirty="0" smtClean="0"/>
              <a:t>	temp = temp-&gt;next;                //Move to next node</a:t>
            </a:r>
          </a:p>
          <a:p>
            <a:pPr marL="0" indent="0">
              <a:buNone/>
            </a:pPr>
            <a:r>
              <a:rPr lang="en-US" sz="1800" dirty="0" smtClean="0"/>
              <a:t>    }</a:t>
            </a:r>
          </a:p>
          <a:p>
            <a:pPr marL="0" indent="0">
              <a:buNone/>
            </a:pPr>
            <a:r>
              <a:rPr lang="en-US" sz="1800" dirty="0" smtClean="0"/>
              <a:t>}</a:t>
            </a:r>
            <a:endParaRPr lang="en-US" sz="18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3775649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55000" lnSpcReduction="20000"/>
          </a:bodyPr>
          <a:lstStyle/>
          <a:p>
            <a:pPr marL="0" indent="0">
              <a:buNone/>
            </a:pPr>
            <a:r>
              <a:rPr lang="en-US" sz="1800" dirty="0" smtClean="0"/>
              <a:t>/**</a:t>
            </a:r>
            <a:endParaRPr lang="en-US" sz="1800" dirty="0"/>
          </a:p>
          <a:p>
            <a:pPr marL="0" indent="0">
              <a:buNone/>
            </a:pPr>
            <a:r>
              <a:rPr lang="en-US" sz="1800" dirty="0"/>
              <a:t> * Inserts a new node at the end of the doubly linked list</a:t>
            </a:r>
          </a:p>
          <a:p>
            <a:pPr marL="0" indent="0">
              <a:buNone/>
            </a:pPr>
            <a:r>
              <a:rPr lang="en-US" sz="1800" dirty="0"/>
              <a:t> * @data </a:t>
            </a:r>
            <a:r>
              <a:rPr lang="en-US" sz="1800" dirty="0" err="1"/>
              <a:t>Data</a:t>
            </a:r>
            <a:r>
              <a:rPr lang="en-US" sz="1800" dirty="0"/>
              <a:t> of the last node i.e data of the new node</a:t>
            </a:r>
          </a:p>
          <a:p>
            <a:pPr marL="0" indent="0">
              <a:buNone/>
            </a:pPr>
            <a:r>
              <a:rPr lang="en-US" sz="1800" dirty="0"/>
              <a:t> */</a:t>
            </a:r>
          </a:p>
          <a:p>
            <a:pPr marL="0" indent="0">
              <a:buNone/>
            </a:pPr>
            <a:r>
              <a:rPr lang="en-US" sz="1800" dirty="0"/>
              <a:t>void </a:t>
            </a:r>
            <a:r>
              <a:rPr lang="en-US" sz="1800" dirty="0" err="1"/>
              <a:t>insertAtEnd</a:t>
            </a:r>
            <a:r>
              <a:rPr lang="en-US" sz="1800" dirty="0"/>
              <a:t>(</a:t>
            </a:r>
            <a:r>
              <a:rPr lang="en-US" sz="1800" dirty="0" err="1"/>
              <a:t>int</a:t>
            </a:r>
            <a:r>
              <a:rPr lang="en-US" sz="1800" dirty="0"/>
              <a:t> data)</a:t>
            </a:r>
          </a:p>
          <a:p>
            <a:pPr marL="0" indent="0">
              <a:buNone/>
            </a:pPr>
            <a:r>
              <a:rPr lang="en-US" sz="1800" dirty="0"/>
              <a:t>{</a:t>
            </a:r>
          </a:p>
          <a:p>
            <a:pPr marL="0" indent="0">
              <a:buNone/>
            </a:pPr>
            <a:r>
              <a:rPr lang="en-US" sz="1800" dirty="0"/>
              <a:t>    </a:t>
            </a:r>
            <a:r>
              <a:rPr lang="en-US" sz="1800" dirty="0" err="1"/>
              <a:t>struct</a:t>
            </a:r>
            <a:r>
              <a:rPr lang="en-US" sz="1800" dirty="0"/>
              <a:t> node * newNode;</a:t>
            </a:r>
          </a:p>
          <a:p>
            <a:pPr marL="0" indent="0">
              <a:buNone/>
            </a:pPr>
            <a:endParaRPr lang="en-US" sz="1800" dirty="0"/>
          </a:p>
          <a:p>
            <a:pPr marL="0" indent="0">
              <a:buNone/>
            </a:pPr>
            <a:r>
              <a:rPr lang="en-US" sz="1800" dirty="0"/>
              <a:t>    if(last == NULL)</a:t>
            </a:r>
          </a:p>
          <a:p>
            <a:pPr marL="0" indent="0">
              <a:buNone/>
            </a:pPr>
            <a:r>
              <a:rPr lang="en-US" sz="1800" dirty="0"/>
              <a:t>    {</a:t>
            </a:r>
          </a:p>
          <a:p>
            <a:pPr marL="0" indent="0">
              <a:buNone/>
            </a:pPr>
            <a:r>
              <a:rPr lang="en-US" sz="1800" dirty="0"/>
              <a:t>        </a:t>
            </a:r>
            <a:r>
              <a:rPr lang="en-US" sz="1800" dirty="0" err="1"/>
              <a:t>printf</a:t>
            </a:r>
            <a:r>
              <a:rPr lang="en-US" sz="1800" dirty="0"/>
              <a:t>("Error, List is empty!\n");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newNode = (</a:t>
            </a:r>
            <a:r>
              <a:rPr lang="en-US" sz="1800" dirty="0" err="1"/>
              <a:t>struct</a:t>
            </a:r>
            <a:r>
              <a:rPr lang="en-US" sz="1800" dirty="0"/>
              <a:t> node *)</a:t>
            </a:r>
            <a:r>
              <a:rPr lang="en-US" sz="1800" dirty="0" err="1"/>
              <a:t>malloc</a:t>
            </a:r>
            <a:r>
              <a:rPr lang="en-US" sz="1800" dirty="0"/>
              <a:t>(</a:t>
            </a:r>
            <a:r>
              <a:rPr lang="en-US" sz="1800" dirty="0" err="1"/>
              <a:t>sizeof</a:t>
            </a:r>
            <a:r>
              <a:rPr lang="en-US" sz="1800" dirty="0"/>
              <a:t>(</a:t>
            </a:r>
            <a:r>
              <a:rPr lang="en-US" sz="1800" dirty="0" err="1"/>
              <a:t>struct</a:t>
            </a:r>
            <a:r>
              <a:rPr lang="en-US" sz="1800" dirty="0"/>
              <a:t> node));</a:t>
            </a:r>
          </a:p>
          <a:p>
            <a:pPr marL="0" indent="0">
              <a:buNone/>
            </a:pPr>
            <a:endParaRPr lang="en-US" sz="1800" dirty="0"/>
          </a:p>
          <a:p>
            <a:pPr marL="0" indent="0">
              <a:buNone/>
            </a:pPr>
            <a:r>
              <a:rPr lang="en-US" sz="1800" dirty="0"/>
              <a:t>        newNode-&gt;data = data;</a:t>
            </a:r>
          </a:p>
          <a:p>
            <a:pPr marL="0" indent="0">
              <a:buNone/>
            </a:pPr>
            <a:r>
              <a:rPr lang="en-US" sz="1800" dirty="0"/>
              <a:t>        newNode-&gt;next = NULL;</a:t>
            </a:r>
          </a:p>
          <a:p>
            <a:pPr marL="0" indent="0">
              <a:buNone/>
            </a:pPr>
            <a:r>
              <a:rPr lang="en-US" sz="1800" dirty="0"/>
              <a:t>        newNode-&gt;</a:t>
            </a:r>
            <a:r>
              <a:rPr lang="en-US" sz="1800" dirty="0" err="1"/>
              <a:t>prev</a:t>
            </a:r>
            <a:r>
              <a:rPr lang="en-US" sz="1800" dirty="0"/>
              <a:t> = last;</a:t>
            </a:r>
          </a:p>
          <a:p>
            <a:pPr marL="0" indent="0">
              <a:buNone/>
            </a:pPr>
            <a:endParaRPr lang="en-US" sz="1800" dirty="0"/>
          </a:p>
          <a:p>
            <a:pPr marL="0" indent="0">
              <a:buNone/>
            </a:pPr>
            <a:r>
              <a:rPr lang="en-US" sz="1800" dirty="0"/>
              <a:t>        last-&gt;next = newNode;</a:t>
            </a:r>
          </a:p>
          <a:p>
            <a:pPr marL="0" indent="0">
              <a:buNone/>
            </a:pPr>
            <a:r>
              <a:rPr lang="en-US" sz="1800" dirty="0"/>
              <a:t>        last = newNode;</a:t>
            </a:r>
          </a:p>
          <a:p>
            <a:pPr marL="0" indent="0">
              <a:buNone/>
            </a:pPr>
            <a:endParaRPr lang="en-US" sz="1800" dirty="0"/>
          </a:p>
          <a:p>
            <a:pPr marL="0" indent="0">
              <a:buNone/>
            </a:pPr>
            <a:r>
              <a:rPr lang="en-US" sz="1800" dirty="0"/>
              <a:t>        </a:t>
            </a:r>
            <a:r>
              <a:rPr lang="en-US" sz="1800" dirty="0" err="1"/>
              <a:t>printf</a:t>
            </a:r>
            <a:r>
              <a:rPr lang="en-US" sz="1800" dirty="0"/>
              <a:t>("NODE INSERTED SUCCESSFULLY AT THE END OF LIST\n");</a:t>
            </a:r>
          </a:p>
          <a:p>
            <a:pPr marL="0" indent="0">
              <a:buNone/>
            </a:pPr>
            <a:r>
              <a:rPr lang="en-US" sz="1800" dirty="0"/>
              <a:t>    }</a:t>
            </a:r>
          </a:p>
          <a:p>
            <a:pPr marL="0" indent="0">
              <a:buNone/>
            </a:pPr>
            <a:r>
              <a:rPr lang="en-US" sz="1800" dirty="0"/>
              <a:t>}</a:t>
            </a:r>
          </a:p>
          <a:p>
            <a:pPr marL="0" indent="0">
              <a:buNone/>
            </a:pPr>
            <a:endParaRPr lang="en-US" sz="1800" dirty="0"/>
          </a:p>
          <a:p>
            <a:pPr marL="0" indent="0">
              <a:buNone/>
            </a:pPr>
            <a:endParaRPr lang="en-US" sz="1800" dirty="0"/>
          </a:p>
          <a:p>
            <a:pPr marL="0" indent="0">
              <a:buNone/>
            </a:pPr>
            <a:r>
              <a:rPr lang="en-US" sz="1800" dirty="0"/>
              <a:t>/**</a:t>
            </a:r>
          </a:p>
          <a:p>
            <a:pPr marL="0" indent="0">
              <a:buNone/>
            </a:pPr>
            <a:r>
              <a:rPr lang="en-US" sz="1800" dirty="0"/>
              <a:t> * Inserts a node at any position in the doubly linked list</a:t>
            </a:r>
          </a:p>
          <a:p>
            <a:pPr marL="0" indent="0">
              <a:buNone/>
            </a:pPr>
            <a:r>
              <a:rPr lang="en-US" sz="1800" dirty="0"/>
              <a:t> * @data </a:t>
            </a:r>
            <a:r>
              <a:rPr lang="en-US" sz="1800" dirty="0" err="1"/>
              <a:t>Data</a:t>
            </a:r>
            <a:r>
              <a:rPr lang="en-US" sz="1800" dirty="0"/>
              <a:t> of the new node to be inserted</a:t>
            </a:r>
          </a:p>
          <a:p>
            <a:pPr marL="0" indent="0">
              <a:buNone/>
            </a:pPr>
            <a:r>
              <a:rPr lang="en-US" sz="1800" dirty="0"/>
              <a:t> * @position </a:t>
            </a:r>
            <a:r>
              <a:rPr lang="en-US" sz="1800" dirty="0" err="1"/>
              <a:t>Position</a:t>
            </a:r>
            <a:r>
              <a:rPr lang="en-US" sz="1800" dirty="0"/>
              <a:t> where to insert the new node</a:t>
            </a:r>
          </a:p>
          <a:p>
            <a:pPr marL="0" indent="0">
              <a:buNone/>
            </a:pPr>
            <a:r>
              <a:rPr lang="en-US" sz="1800" dirty="0"/>
              <a:t> */</a:t>
            </a:r>
          </a:p>
          <a:p>
            <a:pPr marL="0" indent="0">
              <a:buNone/>
            </a:pPr>
            <a:r>
              <a:rPr lang="en-US" sz="1800" dirty="0"/>
              <a:t>void </a:t>
            </a:r>
            <a:r>
              <a:rPr lang="en-US" sz="1800" dirty="0" err="1"/>
              <a:t>insertAtN</a:t>
            </a:r>
            <a:r>
              <a:rPr lang="en-US" sz="1800" dirty="0"/>
              <a:t>(</a:t>
            </a:r>
            <a:r>
              <a:rPr lang="en-US" sz="1800" dirty="0" err="1"/>
              <a:t>int</a:t>
            </a:r>
            <a:r>
              <a:rPr lang="en-US" sz="1800" dirty="0"/>
              <a:t> data, </a:t>
            </a:r>
            <a:r>
              <a:rPr lang="en-US" sz="1800" dirty="0" err="1"/>
              <a:t>int</a:t>
            </a:r>
            <a:r>
              <a:rPr lang="en-US" sz="1800" dirty="0"/>
              <a:t> position)</a:t>
            </a:r>
          </a:p>
          <a:p>
            <a:pPr marL="0" indent="0">
              <a:buNone/>
            </a:pPr>
            <a:r>
              <a:rPr lang="en-US" sz="1800" dirty="0"/>
              <a:t>{</a:t>
            </a:r>
          </a:p>
          <a:p>
            <a:pPr marL="0" indent="0">
              <a:buNone/>
            </a:pPr>
            <a:r>
              <a:rPr lang="en-US" sz="1800" dirty="0"/>
              <a:t>    </a:t>
            </a:r>
            <a:r>
              <a:rPr lang="en-US" sz="1800" dirty="0" err="1"/>
              <a:t>int</a:t>
            </a:r>
            <a:r>
              <a:rPr lang="en-US" sz="1800" dirty="0"/>
              <a:t> i;</a:t>
            </a:r>
          </a:p>
          <a:p>
            <a:pPr marL="0" indent="0">
              <a:buNone/>
            </a:pPr>
            <a:r>
              <a:rPr lang="en-US" sz="1800" dirty="0"/>
              <a:t>    </a:t>
            </a:r>
            <a:r>
              <a:rPr lang="en-US" sz="1800" dirty="0" err="1"/>
              <a:t>struct</a:t>
            </a:r>
            <a:r>
              <a:rPr lang="en-US" sz="1800" dirty="0"/>
              <a:t> node * newNode, *temp;</a:t>
            </a:r>
          </a:p>
          <a:p>
            <a:pPr marL="0" indent="0">
              <a:buNone/>
            </a:pPr>
            <a:endParaRPr lang="en-US" sz="1800" dirty="0"/>
          </a:p>
          <a:p>
            <a:pPr marL="0" indent="0">
              <a:buNone/>
            </a:pPr>
            <a:r>
              <a:rPr lang="en-US" sz="1800" dirty="0"/>
              <a:t>    if(head == NULL)</a:t>
            </a:r>
          </a:p>
          <a:p>
            <a:pPr marL="0" indent="0">
              <a:buNone/>
            </a:pPr>
            <a:r>
              <a:rPr lang="en-US" sz="1800" dirty="0"/>
              <a:t>    {</a:t>
            </a:r>
          </a:p>
          <a:p>
            <a:pPr marL="0" indent="0">
              <a:buNone/>
            </a:pPr>
            <a:r>
              <a:rPr lang="en-US" sz="1800" dirty="0"/>
              <a:t>        </a:t>
            </a:r>
            <a:r>
              <a:rPr lang="en-US" sz="1800" dirty="0" err="1"/>
              <a:t>printf</a:t>
            </a:r>
            <a:r>
              <a:rPr lang="en-US" sz="1800" dirty="0"/>
              <a:t>("Error, List is empty!\n");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temp = head;</a:t>
            </a:r>
          </a:p>
          <a:p>
            <a:pPr marL="0" indent="0">
              <a:buNone/>
            </a:pPr>
            <a:r>
              <a:rPr lang="en-US" sz="1800" dirty="0"/>
              <a:t>        i=1;</a:t>
            </a:r>
          </a:p>
          <a:p>
            <a:pPr marL="0" indent="0">
              <a:buNone/>
            </a:pPr>
            <a:endParaRPr lang="en-US" sz="1800" dirty="0"/>
          </a:p>
          <a:p>
            <a:pPr marL="0" indent="0">
              <a:buNone/>
            </a:pPr>
            <a:r>
              <a:rPr lang="en-US" sz="1800" dirty="0"/>
              <a:t>        while(i&lt;position-1 &amp;&amp; temp!=NULL)</a:t>
            </a:r>
          </a:p>
          <a:p>
            <a:pPr marL="0" indent="0">
              <a:buNone/>
            </a:pPr>
            <a:r>
              <a:rPr lang="en-US" sz="1800" dirty="0"/>
              <a:t>        {</a:t>
            </a:r>
          </a:p>
          <a:p>
            <a:pPr marL="0" indent="0">
              <a:buNone/>
            </a:pPr>
            <a:r>
              <a:rPr lang="en-US" sz="1800" dirty="0"/>
              <a:t>            temp = temp-&gt;next;</a:t>
            </a:r>
          </a:p>
          <a:p>
            <a:pPr marL="0" indent="0">
              <a:buNone/>
            </a:pPr>
            <a:r>
              <a:rPr lang="en-US" sz="1800" dirty="0"/>
              <a:t>            i++;</a:t>
            </a:r>
          </a:p>
          <a:p>
            <a:pPr marL="0" indent="0">
              <a:buNone/>
            </a:pPr>
            <a:r>
              <a:rPr lang="en-US" sz="1800" dirty="0"/>
              <a:t>        }</a:t>
            </a:r>
          </a:p>
          <a:p>
            <a:pPr marL="0" indent="0">
              <a:buNone/>
            </a:pPr>
            <a:endParaRPr lang="en-US" sz="1800" dirty="0"/>
          </a:p>
          <a:p>
            <a:pPr marL="0" indent="0">
              <a:buNone/>
            </a:pPr>
            <a:r>
              <a:rPr lang="en-US" sz="1800" dirty="0"/>
              <a:t>        if(position == 1)</a:t>
            </a:r>
          </a:p>
          <a:p>
            <a:pPr marL="0" indent="0">
              <a:buNone/>
            </a:pPr>
            <a:r>
              <a:rPr lang="en-US" sz="1800" dirty="0"/>
              <a:t>        {</a:t>
            </a:r>
          </a:p>
          <a:p>
            <a:pPr marL="0" indent="0">
              <a:buNone/>
            </a:pPr>
            <a:r>
              <a:rPr lang="en-US" sz="1800" dirty="0"/>
              <a:t>            </a:t>
            </a:r>
            <a:r>
              <a:rPr lang="en-US" sz="1800" dirty="0" err="1"/>
              <a:t>insertAtBeginning</a:t>
            </a:r>
            <a:r>
              <a:rPr lang="en-US" sz="1800" dirty="0"/>
              <a:t>(data);</a:t>
            </a:r>
          </a:p>
          <a:p>
            <a:pPr marL="0" indent="0">
              <a:buNone/>
            </a:pPr>
            <a:r>
              <a:rPr lang="en-US" sz="1800" dirty="0"/>
              <a:t>        }</a:t>
            </a:r>
          </a:p>
          <a:p>
            <a:pPr marL="0" indent="0">
              <a:buNone/>
            </a:pPr>
            <a:r>
              <a:rPr lang="en-US" sz="1800" dirty="0"/>
              <a:t>        else if(temp == last)</a:t>
            </a:r>
          </a:p>
          <a:p>
            <a:pPr marL="0" indent="0">
              <a:buNone/>
            </a:pPr>
            <a:r>
              <a:rPr lang="en-US" sz="1800" dirty="0"/>
              <a:t>        {</a:t>
            </a:r>
          </a:p>
          <a:p>
            <a:pPr marL="0" indent="0">
              <a:buNone/>
            </a:pPr>
            <a:r>
              <a:rPr lang="en-US" sz="1800" dirty="0"/>
              <a:t>            </a:t>
            </a:r>
            <a:r>
              <a:rPr lang="en-US" sz="1800" dirty="0" err="1"/>
              <a:t>insertAtEnd</a:t>
            </a:r>
            <a:r>
              <a:rPr lang="en-US" sz="1800" dirty="0"/>
              <a:t>(data);</a:t>
            </a:r>
          </a:p>
          <a:p>
            <a:pPr marL="0" indent="0">
              <a:buNone/>
            </a:pPr>
            <a:r>
              <a:rPr lang="en-US" sz="1800" dirty="0"/>
              <a:t>        }</a:t>
            </a:r>
          </a:p>
          <a:p>
            <a:pPr marL="0" indent="0">
              <a:buNone/>
            </a:pPr>
            <a:r>
              <a:rPr lang="en-US" sz="1800" dirty="0"/>
              <a:t>        else if(temp!=NULL)</a:t>
            </a:r>
          </a:p>
          <a:p>
            <a:pPr marL="0" indent="0">
              <a:buNone/>
            </a:pPr>
            <a:r>
              <a:rPr lang="en-US" sz="1800" dirty="0"/>
              <a:t>        {</a:t>
            </a:r>
          </a:p>
          <a:p>
            <a:pPr marL="0" indent="0">
              <a:buNone/>
            </a:pPr>
            <a:r>
              <a:rPr lang="en-US" sz="1800" dirty="0"/>
              <a:t>            newNode = (</a:t>
            </a:r>
            <a:r>
              <a:rPr lang="en-US" sz="1800" dirty="0" err="1"/>
              <a:t>struct</a:t>
            </a:r>
            <a:r>
              <a:rPr lang="en-US" sz="1800" dirty="0"/>
              <a:t> node *)</a:t>
            </a:r>
            <a:r>
              <a:rPr lang="en-US" sz="1800" dirty="0" err="1"/>
              <a:t>malloc</a:t>
            </a:r>
            <a:r>
              <a:rPr lang="en-US" sz="1800" dirty="0"/>
              <a:t>(</a:t>
            </a:r>
            <a:r>
              <a:rPr lang="en-US" sz="1800" dirty="0" err="1"/>
              <a:t>sizeof</a:t>
            </a:r>
            <a:r>
              <a:rPr lang="en-US" sz="1800" dirty="0"/>
              <a:t>(</a:t>
            </a:r>
            <a:r>
              <a:rPr lang="en-US" sz="1800" dirty="0" err="1"/>
              <a:t>struct</a:t>
            </a:r>
            <a:r>
              <a:rPr lang="en-US" sz="1800" dirty="0"/>
              <a:t> node));</a:t>
            </a:r>
          </a:p>
          <a:p>
            <a:pPr marL="0" indent="0">
              <a:buNone/>
            </a:pPr>
            <a:endParaRPr lang="en-US" sz="1800" dirty="0"/>
          </a:p>
          <a:p>
            <a:pPr marL="0" indent="0">
              <a:buNone/>
            </a:pPr>
            <a:r>
              <a:rPr lang="en-US" sz="1800" dirty="0"/>
              <a:t>            newNode-&gt;data = data;</a:t>
            </a:r>
          </a:p>
          <a:p>
            <a:pPr marL="0" indent="0">
              <a:buNone/>
            </a:pPr>
            <a:r>
              <a:rPr lang="en-US" sz="1800" dirty="0"/>
              <a:t>            newNode-&gt;next = temp-&gt;next; // Connect new node with n+1th node</a:t>
            </a:r>
          </a:p>
          <a:p>
            <a:pPr marL="0" indent="0">
              <a:buNone/>
            </a:pPr>
            <a:r>
              <a:rPr lang="en-US" sz="1800" dirty="0"/>
              <a:t>            newNode-&gt;</a:t>
            </a:r>
            <a:r>
              <a:rPr lang="en-US" sz="1800" dirty="0" err="1"/>
              <a:t>prev</a:t>
            </a:r>
            <a:r>
              <a:rPr lang="en-US" sz="1800" dirty="0"/>
              <a:t> = temp;          // Connect new node with n-1th node</a:t>
            </a:r>
          </a:p>
          <a:p>
            <a:pPr marL="0" indent="0">
              <a:buNone/>
            </a:pPr>
            <a:endParaRPr lang="en-US" sz="1800" dirty="0"/>
          </a:p>
          <a:p>
            <a:pPr marL="0" indent="0">
              <a:buNone/>
            </a:pPr>
            <a:r>
              <a:rPr lang="en-US" sz="1800" dirty="0"/>
              <a:t>            if(temp-&gt;next != NULL)</a:t>
            </a:r>
          </a:p>
          <a:p>
            <a:pPr marL="0" indent="0">
              <a:buNone/>
            </a:pPr>
            <a:r>
              <a:rPr lang="en-US" sz="1800" dirty="0"/>
              <a:t>            {</a:t>
            </a:r>
          </a:p>
          <a:p>
            <a:pPr marL="0" indent="0">
              <a:buNone/>
            </a:pPr>
            <a:r>
              <a:rPr lang="en-US" sz="1800" dirty="0"/>
              <a:t>                /* Connect n+1th node with new node */</a:t>
            </a:r>
          </a:p>
          <a:p>
            <a:pPr marL="0" indent="0">
              <a:buNone/>
            </a:pPr>
            <a:r>
              <a:rPr lang="en-US" sz="1800" dirty="0"/>
              <a:t>                temp-&gt;next-&gt;</a:t>
            </a:r>
            <a:r>
              <a:rPr lang="en-US" sz="1800" dirty="0" err="1"/>
              <a:t>prev</a:t>
            </a:r>
            <a:r>
              <a:rPr lang="en-US" sz="1800" dirty="0"/>
              <a:t> = newNode;</a:t>
            </a:r>
          </a:p>
          <a:p>
            <a:pPr marL="0" indent="0">
              <a:buNone/>
            </a:pPr>
            <a:r>
              <a:rPr lang="en-US" sz="1800" dirty="0"/>
              <a:t>            }</a:t>
            </a:r>
          </a:p>
          <a:p>
            <a:pPr marL="0" indent="0">
              <a:buNone/>
            </a:pPr>
            <a:r>
              <a:rPr lang="en-US" sz="1800" dirty="0"/>
              <a:t>            /* Connect n-1th node with new node */</a:t>
            </a:r>
          </a:p>
          <a:p>
            <a:pPr marL="0" indent="0">
              <a:buNone/>
            </a:pPr>
            <a:r>
              <a:rPr lang="en-US" sz="1800" dirty="0"/>
              <a:t>            temp-&gt;next = newNode;</a:t>
            </a:r>
          </a:p>
          <a:p>
            <a:pPr marL="0" indent="0">
              <a:buNone/>
            </a:pPr>
            <a:endParaRPr lang="en-US" sz="1800" dirty="0"/>
          </a:p>
          <a:p>
            <a:pPr marL="0" indent="0">
              <a:buNone/>
            </a:pPr>
            <a:r>
              <a:rPr lang="en-US" sz="1800" dirty="0"/>
              <a:t>            </a:t>
            </a:r>
            <a:r>
              <a:rPr lang="en-US" sz="1800" dirty="0" err="1"/>
              <a:t>printf</a:t>
            </a:r>
            <a:r>
              <a:rPr lang="en-US" sz="1800" dirty="0"/>
              <a:t>("NODE INSERTED SUCCESSFULLY AT %d POSITION\n", position);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a:t>
            </a:r>
            <a:r>
              <a:rPr lang="en-US" sz="1800" dirty="0" err="1"/>
              <a:t>printf</a:t>
            </a:r>
            <a:r>
              <a:rPr lang="en-US" sz="1800" dirty="0"/>
              <a:t>("Error, Invalid position\n");</a:t>
            </a:r>
          </a:p>
          <a:p>
            <a:pPr marL="0" indent="0">
              <a:buNone/>
            </a:pPr>
            <a:r>
              <a:rPr lang="en-US" sz="1800" dirty="0"/>
              <a:t>        }</a:t>
            </a:r>
          </a:p>
          <a:p>
            <a:pPr marL="0" indent="0">
              <a:buNone/>
            </a:pPr>
            <a:r>
              <a:rPr lang="en-US" sz="1800" dirty="0"/>
              <a:t>    }</a:t>
            </a:r>
          </a:p>
          <a:p>
            <a:pPr marL="0" indent="0">
              <a:buNone/>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874384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b="1" dirty="0" smtClean="0">
                <a:solidFill>
                  <a:srgbClr val="FF0000"/>
                </a:solidFill>
                <a:latin typeface="Verdana" pitchFamily="34" charset="0"/>
                <a:ea typeface="Verdana" pitchFamily="34" charset="0"/>
              </a:rPr>
              <a:t>3. Deletion</a:t>
            </a:r>
          </a:p>
          <a:p>
            <a:pPr marL="0" indent="0">
              <a:buNone/>
            </a:pPr>
            <a:endParaRPr lang="en-US" b="1" dirty="0">
              <a:solidFill>
                <a:srgbClr val="FF0000"/>
              </a:solidFill>
              <a:latin typeface="Verdana" pitchFamily="34" charset="0"/>
              <a:ea typeface="Verdana" pitchFamily="34" charset="0"/>
            </a:endParaRPr>
          </a:p>
          <a:p>
            <a:pPr marL="0" indent="0">
              <a:buNone/>
            </a:pPr>
            <a:r>
              <a:rPr lang="en-US" sz="2400" dirty="0">
                <a:latin typeface="Verdana" pitchFamily="34" charset="0"/>
                <a:ea typeface="Verdana" pitchFamily="34" charset="0"/>
              </a:rPr>
              <a:t>In a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list, the deletion operation can be performed in three ways. They are as follows</a:t>
            </a:r>
            <a:r>
              <a:rPr lang="en-US" sz="2400" dirty="0" smtClean="0">
                <a:latin typeface="Verdana" pitchFamily="34" charset="0"/>
                <a:ea typeface="Verdana" pitchFamily="34" charset="0"/>
              </a:rPr>
              <a:t>.</a:t>
            </a:r>
          </a:p>
          <a:p>
            <a:pPr marL="0" indent="0">
              <a:buNone/>
            </a:pPr>
            <a:endParaRPr lang="en-US" sz="2400"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from Beginning of the </a:t>
            </a:r>
            <a:r>
              <a:rPr lang="en-US" sz="2400" b="1" dirty="0" smtClean="0">
                <a:latin typeface="Verdana" pitchFamily="34" charset="0"/>
                <a:ea typeface="Verdana" pitchFamily="34" charset="0"/>
              </a:rPr>
              <a:t>list</a:t>
            </a:r>
          </a:p>
          <a:p>
            <a:pPr marL="457200" indent="-457200">
              <a:buFont typeface="+mj-lt"/>
              <a:buAutoNum type="alphaLcPeriod"/>
            </a:pPr>
            <a:endParaRPr lang="en-US" sz="2400" b="1"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from End of the </a:t>
            </a:r>
            <a:r>
              <a:rPr lang="en-US" sz="2400" b="1" dirty="0" smtClean="0">
                <a:latin typeface="Verdana" pitchFamily="34" charset="0"/>
                <a:ea typeface="Verdana" pitchFamily="34" charset="0"/>
              </a:rPr>
              <a:t>list</a:t>
            </a:r>
          </a:p>
          <a:p>
            <a:pPr marL="457200" indent="-457200">
              <a:buFont typeface="+mj-lt"/>
              <a:buAutoNum type="alphaLcPeriod"/>
            </a:pPr>
            <a:endParaRPr lang="en-US" sz="2400" b="1"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a Specific </a:t>
            </a:r>
            <a:r>
              <a:rPr lang="en-US" sz="2400" b="1" dirty="0" smtClean="0">
                <a:latin typeface="Verdana" pitchFamily="34" charset="0"/>
                <a:ea typeface="Verdana" pitchFamily="34" charset="0"/>
              </a:rPr>
              <a:t>Node(i.e middle </a:t>
            </a:r>
            <a:r>
              <a:rPr lang="en-US" sz="2400" b="1" dirty="0">
                <a:latin typeface="Verdana" pitchFamily="34" charset="0"/>
                <a:ea typeface="Verdana" pitchFamily="34" charset="0"/>
              </a:rPr>
              <a:t>node </a:t>
            </a:r>
            <a:r>
              <a:rPr lang="en-US" sz="2400" b="1" dirty="0" smtClean="0">
                <a:latin typeface="Verdana" pitchFamily="34" charset="0"/>
                <a:ea typeface="Verdana" pitchFamily="34" charset="0"/>
              </a:rPr>
              <a:t>or </a:t>
            </a:r>
            <a:r>
              <a:rPr lang="en-US" sz="2400" b="1" dirty="0">
                <a:latin typeface="Verdana" pitchFamily="34" charset="0"/>
                <a:ea typeface="Verdana" pitchFamily="34" charset="0"/>
              </a:rPr>
              <a:t>at any </a:t>
            </a:r>
            <a:r>
              <a:rPr lang="en-US" sz="2400" b="1" dirty="0" smtClean="0">
                <a:latin typeface="Verdana" pitchFamily="34" charset="0"/>
                <a:ea typeface="Verdana" pitchFamily="34" charset="0"/>
              </a:rPr>
              <a:t>position)</a:t>
            </a:r>
            <a:endParaRPr lang="en-US" sz="2400" b="1" dirty="0">
              <a:latin typeface="Verdana" pitchFamily="34" charset="0"/>
              <a:ea typeface="Verdana" pitchFamily="34" charset="0"/>
            </a:endParaRPr>
          </a:p>
          <a:p>
            <a:pPr marL="0" indent="0">
              <a:buNone/>
            </a:pPr>
            <a:endParaRPr lang="en-US" sz="2400" b="1"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038304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a:t>
            </a:r>
            <a:r>
              <a:rPr lang="en-US" sz="2800" b="1" dirty="0">
                <a:solidFill>
                  <a:srgbClr val="FF0000"/>
                </a:solidFill>
                <a:latin typeface="Verdana" pitchFamily="34" charset="0"/>
                <a:ea typeface="Verdana" pitchFamily="34" charset="0"/>
              </a:rPr>
              <a:t>to delete first node from </a:t>
            </a:r>
            <a:r>
              <a:rPr lang="en-US" sz="2800" b="1" dirty="0" smtClean="0">
                <a:solidFill>
                  <a:srgbClr val="FF0000"/>
                </a:solidFill>
                <a:latin typeface="Verdana" pitchFamily="34" charset="0"/>
                <a:ea typeface="Verdana" pitchFamily="34" charset="0"/>
              </a:rPr>
              <a:t>double </a:t>
            </a:r>
            <a:r>
              <a:rPr lang="en-US" sz="2800" b="1" dirty="0">
                <a:solidFill>
                  <a:srgbClr val="FF0000"/>
                </a:solidFill>
                <a:latin typeface="Verdana" pitchFamily="34" charset="0"/>
                <a:ea typeface="Verdana" pitchFamily="34" charset="0"/>
              </a:rPr>
              <a:t>linked </a:t>
            </a:r>
            <a:r>
              <a:rPr lang="en-US" sz="2800" b="1" dirty="0" smtClean="0">
                <a:solidFill>
                  <a:srgbClr val="FF0000"/>
                </a:solidFill>
                <a:latin typeface="Verdana" pitchFamily="34" charset="0"/>
                <a:ea typeface="Verdana" pitchFamily="34" charset="0"/>
              </a:rPr>
              <a:t>list</a:t>
            </a: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marL="0" indent="0">
              <a:buNone/>
            </a:pPr>
            <a:r>
              <a:rPr lang="en-US" sz="2800" b="1" dirty="0" smtClean="0">
                <a:solidFill>
                  <a:srgbClr val="FF0000"/>
                </a:solidFill>
                <a:latin typeface="Verdana" pitchFamily="34" charset="0"/>
                <a:ea typeface="Verdana" pitchFamily="34" charset="0"/>
              </a:rPr>
              <a:t>NOTE:</a:t>
            </a:r>
            <a:endParaRPr lang="en-US" sz="2800" b="1" dirty="0">
              <a:solidFill>
                <a:srgbClr val="FF0000"/>
              </a:solidFill>
              <a:latin typeface="Verdana" pitchFamily="34" charset="0"/>
              <a:ea typeface="Verdana" pitchFamily="34" charset="0"/>
            </a:endParaRPr>
          </a:p>
          <a:p>
            <a:pPr marL="0" indent="0">
              <a:buNone/>
            </a:pPr>
            <a:r>
              <a:rPr lang="en-US" sz="2800" b="1" dirty="0" smtClean="0">
                <a:solidFill>
                  <a:srgbClr val="FF0000"/>
                </a:solidFill>
                <a:latin typeface="Verdana" pitchFamily="34" charset="0"/>
                <a:ea typeface="Verdana" pitchFamily="34" charset="0"/>
              </a:rPr>
              <a:t>[Good site for DSA]</a:t>
            </a:r>
          </a:p>
          <a:p>
            <a:pPr>
              <a:buFont typeface="Wingdings" pitchFamily="2" charset="2"/>
              <a:buChar char="§"/>
            </a:pPr>
            <a:r>
              <a:rPr lang="en-US" sz="2800" dirty="0">
                <a:latin typeface="Verdana" pitchFamily="34" charset="0"/>
                <a:ea typeface="Verdana" pitchFamily="34" charset="0"/>
              </a:rPr>
              <a:t>http://www.btechsmartclass.com/</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17877953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solidFill>
                  <a:srgbClr val="FF0000"/>
                </a:solidFill>
                <a:latin typeface="Verdana" pitchFamily="34" charset="0"/>
                <a:ea typeface="Verdana" pitchFamily="34" charset="0"/>
              </a:rPr>
              <a:t>a. Deleting </a:t>
            </a:r>
            <a:r>
              <a:rPr lang="en-US" sz="2400" b="1" dirty="0">
                <a:solidFill>
                  <a:srgbClr val="FF0000"/>
                </a:solidFill>
                <a:latin typeface="Verdana" pitchFamily="34" charset="0"/>
                <a:ea typeface="Verdana" pitchFamily="34" charset="0"/>
              </a:rPr>
              <a:t>from Beginning of the list</a:t>
            </a:r>
          </a:p>
          <a:p>
            <a:pPr marL="0" indent="0">
              <a:buNone/>
            </a:pPr>
            <a:r>
              <a:rPr lang="en-US" sz="2400" b="1" dirty="0" smtClean="0">
                <a:solidFill>
                  <a:srgbClr val="00B050"/>
                </a:solidFill>
                <a:latin typeface="Verdana" pitchFamily="34" charset="0"/>
                <a:ea typeface="Verdana" pitchFamily="34" charset="0"/>
              </a:rPr>
              <a:t>Algorithm:</a:t>
            </a:r>
          </a:p>
          <a:p>
            <a:pPr marL="0" indent="0">
              <a:buNone/>
            </a:pPr>
            <a:r>
              <a:rPr lang="en-US" sz="2400" b="1" dirty="0"/>
              <a:t>Step 1:</a:t>
            </a:r>
            <a:r>
              <a:rPr lang="en-US" sz="2400" dirty="0"/>
              <a:t> </a:t>
            </a:r>
            <a:r>
              <a:rPr lang="en-US" sz="2400" dirty="0" smtClean="0"/>
              <a:t>Check </a:t>
            </a:r>
            <a:r>
              <a:rPr lang="en-US" sz="2400" dirty="0"/>
              <a:t>whether list is </a:t>
            </a:r>
            <a:r>
              <a:rPr lang="en-US" sz="2400" b="1" dirty="0"/>
              <a:t>Empty</a:t>
            </a:r>
            <a:r>
              <a:rPr lang="en-US" sz="2400" dirty="0"/>
              <a:t> (</a:t>
            </a:r>
            <a:r>
              <a:rPr lang="en-US" sz="2400" b="1" dirty="0"/>
              <a:t>head</a:t>
            </a:r>
            <a:r>
              <a:rPr lang="en-US" sz="2400" dirty="0"/>
              <a:t> == </a:t>
            </a:r>
            <a:r>
              <a:rPr lang="en-US" sz="2400" b="1" dirty="0"/>
              <a:t>NULL</a:t>
            </a:r>
            <a:r>
              <a:rPr lang="en-US" sz="2400" dirty="0"/>
              <a:t>)</a:t>
            </a:r>
          </a:p>
          <a:p>
            <a:pPr marL="0" indent="0">
              <a:buNone/>
            </a:pPr>
            <a:r>
              <a:rPr lang="en-US" sz="2400" b="1" dirty="0"/>
              <a:t>Step 2:</a:t>
            </a:r>
            <a:r>
              <a:rPr lang="en-US" sz="2400" dirty="0"/>
              <a:t> If it is </a:t>
            </a:r>
            <a:r>
              <a:rPr lang="en-US" sz="2400" b="1" dirty="0"/>
              <a:t>Empty</a:t>
            </a:r>
            <a:r>
              <a:rPr lang="en-US" sz="2400" dirty="0"/>
              <a:t> then, display </a:t>
            </a:r>
            <a:r>
              <a:rPr lang="en-US" sz="2400" b="1" dirty="0"/>
              <a:t>'List is Empty!!! Deletion is not </a:t>
            </a:r>
            <a:r>
              <a:rPr lang="en-US" sz="2400" b="1" dirty="0" smtClean="0"/>
              <a:t>	possible</a:t>
            </a:r>
            <a:r>
              <a:rPr lang="en-US" sz="2400" b="1" dirty="0"/>
              <a:t>'</a:t>
            </a:r>
            <a:r>
              <a:rPr lang="en-US" sz="2400" dirty="0"/>
              <a:t> and terminate the function.</a:t>
            </a:r>
          </a:p>
          <a:p>
            <a:pPr marL="0" indent="0">
              <a:buNone/>
            </a:pPr>
            <a:r>
              <a:rPr lang="en-US" sz="2400" b="1" dirty="0"/>
              <a:t>Step 3:</a:t>
            </a:r>
            <a:r>
              <a:rPr lang="en-US" sz="2400" dirty="0"/>
              <a:t> If it is not Empty then, define a Node pointer </a:t>
            </a:r>
            <a:r>
              <a:rPr lang="en-US" sz="2400" b="1" dirty="0"/>
              <a:t>'temp'</a:t>
            </a:r>
            <a:r>
              <a:rPr lang="en-US" sz="2400" dirty="0"/>
              <a:t> and </a:t>
            </a:r>
            <a:r>
              <a:rPr lang="en-US" sz="2400" dirty="0" smtClean="0"/>
              <a:t>	initialize </a:t>
            </a:r>
            <a:r>
              <a:rPr lang="en-US" sz="2400" dirty="0"/>
              <a:t>with </a:t>
            </a:r>
            <a:r>
              <a:rPr lang="en-US" sz="2400" b="1" dirty="0"/>
              <a:t>head</a:t>
            </a:r>
            <a:r>
              <a:rPr lang="en-US" sz="2400" dirty="0"/>
              <a:t>.</a:t>
            </a:r>
          </a:p>
          <a:p>
            <a:pPr marL="0" indent="0">
              <a:buNone/>
            </a:pPr>
            <a:r>
              <a:rPr lang="en-US" sz="2400" b="1" dirty="0"/>
              <a:t>Step 4:</a:t>
            </a:r>
            <a:r>
              <a:rPr lang="en-US" sz="2400" dirty="0"/>
              <a:t> Check whether list is having only one node </a:t>
            </a:r>
            <a:endParaRPr lang="en-US" sz="2400" dirty="0" smtClean="0"/>
          </a:p>
          <a:p>
            <a:pPr marL="0" indent="0">
              <a:buNone/>
            </a:pPr>
            <a:r>
              <a:rPr lang="en-US" sz="2400" dirty="0"/>
              <a:t>	</a:t>
            </a:r>
            <a:r>
              <a:rPr lang="en-US" sz="2400" dirty="0" smtClean="0"/>
              <a:t>(</a:t>
            </a:r>
            <a:r>
              <a:rPr lang="en-US" sz="2400" b="1" dirty="0"/>
              <a:t>temp → previous</a:t>
            </a:r>
            <a:r>
              <a:rPr lang="en-US" sz="2400" dirty="0"/>
              <a:t> </a:t>
            </a:r>
            <a:r>
              <a:rPr lang="en-US" sz="2400" dirty="0" smtClean="0"/>
              <a:t>and </a:t>
            </a:r>
            <a:r>
              <a:rPr lang="en-US" sz="2400" b="1" dirty="0" smtClean="0"/>
              <a:t>temp </a:t>
            </a:r>
            <a:r>
              <a:rPr lang="en-US" sz="2400" b="1" dirty="0"/>
              <a:t>→ </a:t>
            </a:r>
            <a:r>
              <a:rPr lang="en-US" sz="2400" b="1" dirty="0" smtClean="0"/>
              <a:t>next </a:t>
            </a:r>
            <a:r>
              <a:rPr lang="en-US" sz="2400" dirty="0" smtClean="0"/>
              <a:t>both are </a:t>
            </a:r>
            <a:r>
              <a:rPr lang="en-US" sz="2400" b="1" dirty="0" smtClean="0"/>
              <a:t>NULL.</a:t>
            </a:r>
            <a:r>
              <a:rPr lang="en-US" sz="2400" dirty="0" smtClean="0"/>
              <a:t>) </a:t>
            </a:r>
          </a:p>
          <a:p>
            <a:pPr marL="0" indent="0">
              <a:buNone/>
            </a:pPr>
            <a:r>
              <a:rPr lang="en-US" sz="2400" dirty="0"/>
              <a:t>	</a:t>
            </a:r>
            <a:r>
              <a:rPr lang="en-US" sz="2400" dirty="0" smtClean="0"/>
              <a:t>here temp is newNode</a:t>
            </a:r>
            <a:endParaRPr lang="en-US" sz="2400" dirty="0"/>
          </a:p>
          <a:p>
            <a:pPr marL="0" indent="0">
              <a:buNone/>
            </a:pPr>
            <a:r>
              <a:rPr lang="en-US" sz="2400" b="1" dirty="0"/>
              <a:t>Step 5:</a:t>
            </a:r>
            <a:r>
              <a:rPr lang="en-US" sz="2400" dirty="0"/>
              <a:t> If it is </a:t>
            </a:r>
            <a:r>
              <a:rPr lang="en-US" sz="2400" b="1" dirty="0"/>
              <a:t>TRUE</a:t>
            </a:r>
            <a:r>
              <a:rPr lang="en-US" sz="2400" dirty="0"/>
              <a:t>, then set </a:t>
            </a:r>
            <a:r>
              <a:rPr lang="en-US" sz="2400" b="1" dirty="0"/>
              <a:t>head</a:t>
            </a:r>
            <a:r>
              <a:rPr lang="en-US" sz="2400" dirty="0"/>
              <a:t> to </a:t>
            </a:r>
            <a:r>
              <a:rPr lang="en-US" sz="2400" b="1" dirty="0"/>
              <a:t>NULL</a:t>
            </a:r>
            <a:r>
              <a:rPr lang="en-US" sz="2400" dirty="0"/>
              <a:t> and </a:t>
            </a:r>
            <a:r>
              <a:rPr lang="en-US" sz="2400" dirty="0" smtClean="0"/>
              <a:t>	delete</a:t>
            </a:r>
            <a:r>
              <a:rPr lang="en-US" sz="2400" dirty="0"/>
              <a:t> </a:t>
            </a:r>
            <a:r>
              <a:rPr lang="en-US" sz="2400" b="1" dirty="0"/>
              <a:t>temp</a:t>
            </a:r>
            <a:r>
              <a:rPr lang="en-US" sz="2400" dirty="0"/>
              <a:t> (Setting </a:t>
            </a:r>
            <a:r>
              <a:rPr lang="en-US" sz="2400" b="1" dirty="0"/>
              <a:t>Empty</a:t>
            </a:r>
            <a:r>
              <a:rPr lang="en-US" sz="2400" dirty="0"/>
              <a:t> list conditions)</a:t>
            </a:r>
          </a:p>
          <a:p>
            <a:pPr marL="0" lvl="0" indent="0">
              <a:buNone/>
            </a:pPr>
            <a:r>
              <a:rPr lang="en-US" sz="2400" b="1" dirty="0"/>
              <a:t>Step 6:</a:t>
            </a:r>
            <a:r>
              <a:rPr lang="en-US" sz="2400" dirty="0"/>
              <a:t> If it is </a:t>
            </a:r>
            <a:r>
              <a:rPr lang="en-US" sz="2400" b="1" dirty="0"/>
              <a:t>FALSE</a:t>
            </a:r>
            <a:r>
              <a:rPr lang="en-US" sz="2400" dirty="0"/>
              <a:t>, then assign </a:t>
            </a:r>
            <a:r>
              <a:rPr lang="en-US" sz="2400" b="1" dirty="0"/>
              <a:t>temp → next</a:t>
            </a:r>
            <a:r>
              <a:rPr lang="en-US" sz="2400" dirty="0"/>
              <a:t> to </a:t>
            </a:r>
            <a:r>
              <a:rPr lang="en-US" sz="2400" b="1" dirty="0" smtClean="0"/>
              <a:t>head</a:t>
            </a:r>
            <a:r>
              <a:rPr lang="en-US" sz="2400" dirty="0"/>
              <a:t> </a:t>
            </a:r>
            <a:r>
              <a:rPr lang="en-US" sz="2400" dirty="0" smtClean="0"/>
              <a:t>and </a:t>
            </a:r>
            <a:r>
              <a:rPr lang="en-US" sz="2400" b="1" dirty="0" smtClean="0"/>
              <a:t>Assign </a:t>
            </a:r>
            <a:r>
              <a:rPr lang="en-US" sz="2400" b="1" dirty="0"/>
              <a:t>the </a:t>
            </a:r>
            <a:r>
              <a:rPr lang="en-US" sz="2400" b="1" dirty="0" smtClean="0"/>
              <a:t>	null to </a:t>
            </a:r>
            <a:r>
              <a:rPr lang="en-US" sz="2400" b="1" dirty="0"/>
              <a:t>the left link of the node pointed by right link of </a:t>
            </a:r>
            <a:r>
              <a:rPr lang="en-US" sz="2400" b="1" dirty="0" smtClean="0"/>
              <a:t>temp 	node( or first node),</a:t>
            </a:r>
            <a:r>
              <a:rPr lang="en-US" sz="2400" dirty="0" smtClean="0"/>
              <a:t> and finally delete</a:t>
            </a:r>
            <a:r>
              <a:rPr lang="en-US" sz="2400" dirty="0"/>
              <a:t> </a:t>
            </a:r>
            <a:r>
              <a:rPr lang="en-US" sz="2400" b="1" dirty="0"/>
              <a:t>temp</a:t>
            </a:r>
            <a:r>
              <a:rPr lang="en-US" sz="2400" dirty="0"/>
              <a:t>.</a:t>
            </a:r>
          </a:p>
          <a:p>
            <a:pPr marL="0" indent="0">
              <a:buNone/>
            </a:pPr>
            <a:endParaRPr lang="en-US" sz="2400"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066801"/>
            <a:ext cx="8991600" cy="3548062"/>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a:t>
            </a:r>
            <a:r>
              <a:rPr lang="en-US" sz="2800" b="1" dirty="0">
                <a:solidFill>
                  <a:srgbClr val="FF0000"/>
                </a:solidFill>
                <a:latin typeface="Verdana" pitchFamily="34" charset="0"/>
                <a:ea typeface="Verdana" pitchFamily="34" charset="0"/>
              </a:rPr>
              <a:t>to delete </a:t>
            </a:r>
            <a:r>
              <a:rPr lang="en-US" sz="2800" b="1" dirty="0" smtClean="0">
                <a:solidFill>
                  <a:srgbClr val="FF0000"/>
                </a:solidFill>
                <a:latin typeface="Verdana" pitchFamily="34" charset="0"/>
                <a:ea typeface="Verdana" pitchFamily="34" charset="0"/>
              </a:rPr>
              <a:t>last </a:t>
            </a:r>
            <a:r>
              <a:rPr lang="en-US" sz="2800" b="1" dirty="0">
                <a:solidFill>
                  <a:srgbClr val="FF0000"/>
                </a:solidFill>
                <a:latin typeface="Verdana" pitchFamily="34" charset="0"/>
                <a:ea typeface="Verdana" pitchFamily="34" charset="0"/>
              </a:rPr>
              <a:t>node from </a:t>
            </a:r>
            <a:r>
              <a:rPr lang="en-US" sz="2800" b="1" dirty="0" smtClean="0">
                <a:solidFill>
                  <a:srgbClr val="FF0000"/>
                </a:solidFill>
                <a:latin typeface="Verdana" pitchFamily="34" charset="0"/>
                <a:ea typeface="Verdana" pitchFamily="34" charset="0"/>
              </a:rPr>
              <a:t>doubly </a:t>
            </a:r>
            <a:r>
              <a:rPr lang="en-US" sz="2800" b="1" dirty="0">
                <a:solidFill>
                  <a:srgbClr val="FF0000"/>
                </a:solidFill>
                <a:latin typeface="Verdana" pitchFamily="34" charset="0"/>
                <a:ea typeface="Verdana" pitchFamily="34" charset="0"/>
              </a:rPr>
              <a:t>linked list</a:t>
            </a:r>
          </a:p>
          <a:p>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1395541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000" b="1" dirty="0" smtClean="0">
                <a:solidFill>
                  <a:srgbClr val="FF0000"/>
                </a:solidFill>
                <a:latin typeface="Verdana" pitchFamily="34" charset="0"/>
                <a:ea typeface="Verdana" pitchFamily="34" charset="0"/>
              </a:rPr>
              <a:t>b. Deleting </a:t>
            </a:r>
            <a:r>
              <a:rPr lang="en-US" sz="2000" b="1" dirty="0">
                <a:solidFill>
                  <a:srgbClr val="FF0000"/>
                </a:solidFill>
                <a:latin typeface="Verdana" pitchFamily="34" charset="0"/>
                <a:ea typeface="Verdana" pitchFamily="34" charset="0"/>
              </a:rPr>
              <a:t>from End of the </a:t>
            </a:r>
            <a:r>
              <a:rPr lang="en-US" sz="2000" b="1" dirty="0" smtClean="0">
                <a:solidFill>
                  <a:srgbClr val="FF0000"/>
                </a:solidFill>
                <a:latin typeface="Verdana" pitchFamily="34" charset="0"/>
                <a:ea typeface="Verdana" pitchFamily="34" charset="0"/>
              </a:rPr>
              <a:t>list</a:t>
            </a:r>
          </a:p>
          <a:p>
            <a:pPr marL="0" indent="0">
              <a:buNone/>
            </a:pPr>
            <a:endParaRPr lang="en-US" sz="2000" b="1" dirty="0" smtClean="0">
              <a:solidFill>
                <a:srgbClr val="FF0000"/>
              </a:solidFill>
              <a:latin typeface="Verdana" pitchFamily="34" charset="0"/>
              <a:ea typeface="Verdana" pitchFamily="34" charset="0"/>
            </a:endParaRPr>
          </a:p>
          <a:p>
            <a:pPr marL="0" indent="0">
              <a:buNone/>
            </a:pPr>
            <a:r>
              <a:rPr lang="en-US" sz="2000" b="1" dirty="0" smtClean="0">
                <a:solidFill>
                  <a:srgbClr val="FF0000"/>
                </a:solidFill>
                <a:latin typeface="Verdana" pitchFamily="34" charset="0"/>
                <a:ea typeface="Verdana" pitchFamily="34" charset="0"/>
              </a:rPr>
              <a:t>Algorithm: </a:t>
            </a:r>
            <a:r>
              <a:rPr lang="en-US" sz="2000" b="1" dirty="0" smtClean="0">
                <a:solidFill>
                  <a:srgbClr val="00B050"/>
                </a:solidFill>
                <a:latin typeface="Verdana" pitchFamily="34" charset="0"/>
                <a:ea typeface="Verdana" pitchFamily="34" charset="0"/>
              </a:rPr>
              <a:t>[METHOD 1]</a:t>
            </a:r>
          </a:p>
          <a:p>
            <a:pPr marL="0" indent="0">
              <a:buNone/>
            </a:pPr>
            <a:r>
              <a:rPr lang="en-US" sz="2000" b="1" dirty="0">
                <a:ea typeface="Verdana" pitchFamily="34" charset="0"/>
              </a:rPr>
              <a:t>Step 1:</a:t>
            </a:r>
            <a:r>
              <a:rPr lang="en-US" sz="2000" dirty="0">
                <a:ea typeface="Verdana" pitchFamily="34" charset="0"/>
              </a:rPr>
              <a:t> </a:t>
            </a:r>
            <a:r>
              <a:rPr lang="en-US" sz="2000" dirty="0" smtClean="0">
                <a:ea typeface="Verdana" pitchFamily="34" charset="0"/>
              </a:rPr>
              <a:t>	Check </a:t>
            </a:r>
            <a:r>
              <a:rPr lang="en-US" sz="2000" dirty="0">
                <a:ea typeface="Verdana" pitchFamily="34" charset="0"/>
              </a:rPr>
              <a:t>whether list is </a:t>
            </a:r>
            <a:r>
              <a:rPr lang="en-US" sz="2000" b="1" dirty="0">
                <a:ea typeface="Verdana" pitchFamily="34" charset="0"/>
              </a:rPr>
              <a:t>Empty</a:t>
            </a:r>
            <a:r>
              <a:rPr lang="en-US" sz="2000" dirty="0">
                <a:ea typeface="Verdana" pitchFamily="34" charset="0"/>
              </a:rPr>
              <a:t> (</a:t>
            </a:r>
            <a:r>
              <a:rPr lang="en-US" sz="2000" b="1" dirty="0">
                <a:ea typeface="Verdana" pitchFamily="34" charset="0"/>
              </a:rPr>
              <a:t>head</a:t>
            </a:r>
            <a:r>
              <a:rPr lang="en-US" sz="2000" dirty="0">
                <a:ea typeface="Verdana" pitchFamily="34" charset="0"/>
              </a:rPr>
              <a:t> == </a:t>
            </a:r>
            <a:r>
              <a:rPr lang="en-US" sz="2000" b="1" dirty="0">
                <a:ea typeface="Verdana" pitchFamily="34" charset="0"/>
              </a:rPr>
              <a:t>NULL</a:t>
            </a:r>
            <a:r>
              <a:rPr lang="en-US" sz="2000" dirty="0">
                <a:ea typeface="Verdana" pitchFamily="34" charset="0"/>
              </a:rPr>
              <a:t>)</a:t>
            </a:r>
          </a:p>
          <a:p>
            <a:pPr marL="0" indent="0">
              <a:buNone/>
            </a:pPr>
            <a:r>
              <a:rPr lang="en-US" sz="2000" b="1" dirty="0">
                <a:ea typeface="Verdana" pitchFamily="34" charset="0"/>
              </a:rPr>
              <a:t>Step 2:</a:t>
            </a:r>
            <a:r>
              <a:rPr lang="en-US" sz="2000" dirty="0">
                <a:ea typeface="Verdana" pitchFamily="34" charset="0"/>
              </a:rPr>
              <a:t> </a:t>
            </a:r>
            <a:r>
              <a:rPr lang="en-US" sz="2000" dirty="0" smtClean="0">
                <a:ea typeface="Verdana" pitchFamily="34" charset="0"/>
              </a:rPr>
              <a:t>	If </a:t>
            </a:r>
            <a:r>
              <a:rPr lang="en-US" sz="2000" dirty="0">
                <a:ea typeface="Verdana" pitchFamily="34" charset="0"/>
              </a:rPr>
              <a:t>it is </a:t>
            </a:r>
            <a:r>
              <a:rPr lang="en-US" sz="2000" b="1" dirty="0">
                <a:ea typeface="Verdana" pitchFamily="34" charset="0"/>
              </a:rPr>
              <a:t>Empty</a:t>
            </a:r>
            <a:r>
              <a:rPr lang="en-US" sz="2000" dirty="0">
                <a:ea typeface="Verdana" pitchFamily="34" charset="0"/>
              </a:rPr>
              <a:t> then, display </a:t>
            </a:r>
            <a:r>
              <a:rPr lang="en-US" sz="2000" b="1" dirty="0">
                <a:ea typeface="Verdana" pitchFamily="34" charset="0"/>
              </a:rPr>
              <a:t>'List is Empty!!! Deletion is not </a:t>
            </a:r>
            <a:r>
              <a:rPr lang="en-US" sz="2000" b="1" dirty="0" smtClean="0">
                <a:ea typeface="Verdana" pitchFamily="34" charset="0"/>
              </a:rPr>
              <a:t>possible</a:t>
            </a:r>
            <a:r>
              <a:rPr lang="en-US" sz="2000" b="1" dirty="0">
                <a:ea typeface="Verdana" pitchFamily="34" charset="0"/>
              </a:rPr>
              <a:t>'</a:t>
            </a:r>
            <a:r>
              <a:rPr lang="en-US" sz="2000" dirty="0">
                <a:ea typeface="Verdana" pitchFamily="34" charset="0"/>
              </a:rPr>
              <a:t> and </a:t>
            </a:r>
            <a:r>
              <a:rPr lang="en-US" sz="2000" dirty="0" smtClean="0">
                <a:ea typeface="Verdana" pitchFamily="34" charset="0"/>
              </a:rPr>
              <a:t>	terminate </a:t>
            </a:r>
            <a:r>
              <a:rPr lang="en-US" sz="2000" dirty="0">
                <a:ea typeface="Verdana" pitchFamily="34" charset="0"/>
              </a:rPr>
              <a:t>the function.</a:t>
            </a:r>
          </a:p>
          <a:p>
            <a:pPr marL="0" indent="0">
              <a:buNone/>
            </a:pPr>
            <a:r>
              <a:rPr lang="en-US" sz="2000" b="1" dirty="0">
                <a:ea typeface="Verdana" pitchFamily="34" charset="0"/>
              </a:rPr>
              <a:t>Step 3:</a:t>
            </a:r>
            <a:r>
              <a:rPr lang="en-US" sz="2000" dirty="0">
                <a:ea typeface="Verdana" pitchFamily="34" charset="0"/>
              </a:rPr>
              <a:t> </a:t>
            </a:r>
            <a:r>
              <a:rPr lang="en-US" sz="2000" dirty="0" smtClean="0">
                <a:ea typeface="Verdana" pitchFamily="34" charset="0"/>
              </a:rPr>
              <a:t>	If </a:t>
            </a:r>
            <a:r>
              <a:rPr lang="en-US" sz="2000" dirty="0">
                <a:ea typeface="Verdana" pitchFamily="34" charset="0"/>
              </a:rPr>
              <a:t>it is not Empty then, define a Node pointer </a:t>
            </a:r>
            <a:r>
              <a:rPr lang="en-US" sz="2000" b="1" dirty="0">
                <a:ea typeface="Verdana" pitchFamily="34" charset="0"/>
              </a:rPr>
              <a:t>'temp'</a:t>
            </a:r>
            <a:r>
              <a:rPr lang="en-US" sz="2000" dirty="0">
                <a:ea typeface="Verdana" pitchFamily="34" charset="0"/>
              </a:rPr>
              <a:t> and </a:t>
            </a:r>
            <a:r>
              <a:rPr lang="en-US" sz="2000" dirty="0" smtClean="0">
                <a:ea typeface="Verdana" pitchFamily="34" charset="0"/>
              </a:rPr>
              <a:t>initialize 	with</a:t>
            </a:r>
            <a:r>
              <a:rPr lang="en-US" sz="2000" dirty="0">
                <a:ea typeface="Verdana" pitchFamily="34" charset="0"/>
              </a:rPr>
              <a:t> </a:t>
            </a:r>
            <a:r>
              <a:rPr lang="en-US" sz="2000" b="1" dirty="0">
                <a:ea typeface="Verdana" pitchFamily="34" charset="0"/>
              </a:rPr>
              <a:t>head</a:t>
            </a:r>
            <a:r>
              <a:rPr lang="en-US" sz="2000" dirty="0">
                <a:ea typeface="Verdana" pitchFamily="34" charset="0"/>
              </a:rPr>
              <a:t>.</a:t>
            </a:r>
          </a:p>
          <a:p>
            <a:pPr marL="0" indent="0">
              <a:buNone/>
            </a:pPr>
            <a:r>
              <a:rPr lang="en-US" sz="2000" b="1" dirty="0">
                <a:ea typeface="Verdana" pitchFamily="34" charset="0"/>
              </a:rPr>
              <a:t>Step 4:</a:t>
            </a:r>
            <a:r>
              <a:rPr lang="en-US" sz="2000" dirty="0">
                <a:ea typeface="Verdana" pitchFamily="34" charset="0"/>
              </a:rPr>
              <a:t> </a:t>
            </a:r>
            <a:r>
              <a:rPr lang="en-US" sz="2000" dirty="0" smtClean="0">
                <a:ea typeface="Verdana" pitchFamily="34" charset="0"/>
              </a:rPr>
              <a:t>	Check </a:t>
            </a:r>
            <a:r>
              <a:rPr lang="en-US" sz="2000" dirty="0">
                <a:ea typeface="Verdana" pitchFamily="34" charset="0"/>
              </a:rPr>
              <a:t>whether list is having only one node </a:t>
            </a:r>
          </a:p>
          <a:p>
            <a:pPr marL="0" indent="0">
              <a:buNone/>
            </a:pPr>
            <a:r>
              <a:rPr lang="en-US" sz="2000" dirty="0">
                <a:ea typeface="Verdana" pitchFamily="34" charset="0"/>
              </a:rPr>
              <a:t>	(</a:t>
            </a:r>
            <a:r>
              <a:rPr lang="en-US" sz="2000" b="1" dirty="0">
                <a:ea typeface="Verdana" pitchFamily="34" charset="0"/>
              </a:rPr>
              <a:t>temp → previous</a:t>
            </a:r>
            <a:r>
              <a:rPr lang="en-US" sz="2000" dirty="0">
                <a:ea typeface="Verdana" pitchFamily="34" charset="0"/>
              </a:rPr>
              <a:t> and </a:t>
            </a:r>
            <a:r>
              <a:rPr lang="en-US" sz="2000" b="1" dirty="0">
                <a:ea typeface="Verdana" pitchFamily="34" charset="0"/>
              </a:rPr>
              <a:t>temp → next </a:t>
            </a:r>
            <a:r>
              <a:rPr lang="en-US" sz="2000" dirty="0">
                <a:ea typeface="Verdana" pitchFamily="34" charset="0"/>
              </a:rPr>
              <a:t>both are </a:t>
            </a:r>
            <a:r>
              <a:rPr lang="en-US" sz="2000" b="1" dirty="0">
                <a:ea typeface="Verdana" pitchFamily="34" charset="0"/>
              </a:rPr>
              <a:t>NULL.</a:t>
            </a:r>
            <a:r>
              <a:rPr lang="en-US" sz="2000" dirty="0">
                <a:ea typeface="Verdana" pitchFamily="34" charset="0"/>
              </a:rPr>
              <a:t>) </a:t>
            </a:r>
          </a:p>
          <a:p>
            <a:pPr marL="0" indent="0">
              <a:buNone/>
            </a:pPr>
            <a:r>
              <a:rPr lang="en-US" sz="2000" dirty="0">
                <a:ea typeface="Verdana" pitchFamily="34" charset="0"/>
              </a:rPr>
              <a:t>	here temp is newNode</a:t>
            </a:r>
          </a:p>
          <a:p>
            <a:pPr marL="0" indent="0">
              <a:buNone/>
            </a:pPr>
            <a:r>
              <a:rPr lang="en-US" sz="2000" b="1" dirty="0">
                <a:ea typeface="Verdana" pitchFamily="34" charset="0"/>
              </a:rPr>
              <a:t>Step 5:</a:t>
            </a:r>
            <a:r>
              <a:rPr lang="en-US" sz="2000" dirty="0">
                <a:ea typeface="Verdana" pitchFamily="34" charset="0"/>
              </a:rPr>
              <a:t> </a:t>
            </a:r>
            <a:r>
              <a:rPr lang="en-US" sz="2000" dirty="0" smtClean="0">
                <a:ea typeface="Verdana" pitchFamily="34" charset="0"/>
              </a:rPr>
              <a:t>	If </a:t>
            </a:r>
            <a:r>
              <a:rPr lang="en-US" sz="2000" dirty="0">
                <a:ea typeface="Verdana" pitchFamily="34" charset="0"/>
              </a:rPr>
              <a:t>it is </a:t>
            </a:r>
            <a:r>
              <a:rPr lang="en-US" sz="2000" b="1" dirty="0">
                <a:ea typeface="Verdana" pitchFamily="34" charset="0"/>
              </a:rPr>
              <a:t>TRUE</a:t>
            </a:r>
            <a:r>
              <a:rPr lang="en-US" sz="2000" dirty="0">
                <a:ea typeface="Verdana" pitchFamily="34" charset="0"/>
              </a:rPr>
              <a:t>, then set </a:t>
            </a:r>
            <a:r>
              <a:rPr lang="en-US" sz="2000" b="1" dirty="0">
                <a:ea typeface="Verdana" pitchFamily="34" charset="0"/>
              </a:rPr>
              <a:t>head</a:t>
            </a:r>
            <a:r>
              <a:rPr lang="en-US" sz="2000" dirty="0">
                <a:ea typeface="Verdana" pitchFamily="34" charset="0"/>
              </a:rPr>
              <a:t> to </a:t>
            </a:r>
            <a:r>
              <a:rPr lang="en-US" sz="2000" b="1" dirty="0">
                <a:ea typeface="Verdana" pitchFamily="34" charset="0"/>
              </a:rPr>
              <a:t>NULL</a:t>
            </a:r>
            <a:r>
              <a:rPr lang="en-US" sz="2000" dirty="0">
                <a:ea typeface="Verdana" pitchFamily="34" charset="0"/>
              </a:rPr>
              <a:t> and </a:t>
            </a:r>
            <a:r>
              <a:rPr lang="en-US" sz="2000" dirty="0" smtClean="0">
                <a:ea typeface="Verdana" pitchFamily="34" charset="0"/>
              </a:rPr>
              <a:t>delete</a:t>
            </a:r>
            <a:r>
              <a:rPr lang="en-US" sz="2000" dirty="0">
                <a:ea typeface="Verdana" pitchFamily="34" charset="0"/>
              </a:rPr>
              <a:t> </a:t>
            </a:r>
            <a:r>
              <a:rPr lang="en-US" sz="2000" b="1" dirty="0">
                <a:ea typeface="Verdana" pitchFamily="34" charset="0"/>
              </a:rPr>
              <a:t>temp</a:t>
            </a:r>
            <a:r>
              <a:rPr lang="en-US" sz="2000" dirty="0">
                <a:ea typeface="Verdana" pitchFamily="34" charset="0"/>
              </a:rPr>
              <a:t> (Setting </a:t>
            </a:r>
            <a:r>
              <a:rPr lang="en-US" sz="2000" b="1" dirty="0">
                <a:ea typeface="Verdana" pitchFamily="34" charset="0"/>
              </a:rPr>
              <a:t>Empty</a:t>
            </a:r>
            <a:r>
              <a:rPr lang="en-US" sz="2000" dirty="0">
                <a:ea typeface="Verdana" pitchFamily="34" charset="0"/>
              </a:rPr>
              <a:t> list </a:t>
            </a:r>
            <a:r>
              <a:rPr lang="en-US" sz="2000" dirty="0" smtClean="0">
                <a:ea typeface="Verdana" pitchFamily="34" charset="0"/>
              </a:rPr>
              <a:t>	conditions)</a:t>
            </a:r>
          </a:p>
          <a:p>
            <a:pPr marL="0" indent="0">
              <a:buNone/>
            </a:pPr>
            <a:r>
              <a:rPr lang="en-US" sz="2000" b="1" dirty="0" smtClean="0">
                <a:ea typeface="Verdana" pitchFamily="34" charset="0"/>
              </a:rPr>
              <a:t>Step 6:	</a:t>
            </a:r>
            <a:r>
              <a:rPr lang="en-US" sz="2000" dirty="0"/>
              <a:t>If it is </a:t>
            </a:r>
            <a:r>
              <a:rPr lang="en-US" sz="2000" b="1" dirty="0"/>
              <a:t>FALSE</a:t>
            </a:r>
            <a:r>
              <a:rPr lang="en-US" sz="2000" dirty="0"/>
              <a:t>, then keep moving </a:t>
            </a:r>
            <a:r>
              <a:rPr lang="en-US" sz="2000" b="1" dirty="0"/>
              <a:t>temp</a:t>
            </a:r>
            <a:r>
              <a:rPr lang="en-US" sz="2000" dirty="0"/>
              <a:t> until it reaches to the last node in the </a:t>
            </a:r>
            <a:r>
              <a:rPr lang="en-US" sz="2000" dirty="0" smtClean="0"/>
              <a:t>	list</a:t>
            </a:r>
            <a:r>
              <a:rPr lang="en-US" sz="2000" dirty="0"/>
              <a:t>. (until </a:t>
            </a:r>
            <a:r>
              <a:rPr lang="en-US" sz="2000" b="1" dirty="0"/>
              <a:t>temp → next</a:t>
            </a:r>
            <a:r>
              <a:rPr lang="en-US" sz="2000" dirty="0"/>
              <a:t> is equal to </a:t>
            </a:r>
            <a:r>
              <a:rPr lang="en-US" sz="2000" b="1" dirty="0"/>
              <a:t>NULL</a:t>
            </a:r>
            <a:r>
              <a:rPr lang="en-US" sz="2000" dirty="0"/>
              <a:t>)</a:t>
            </a:r>
            <a:endParaRPr lang="en-US" sz="2000" b="1" dirty="0" smtClean="0">
              <a:ea typeface="Verdana" pitchFamily="34" charset="0"/>
            </a:endParaRPr>
          </a:p>
          <a:p>
            <a:pPr marL="0" indent="0">
              <a:buNone/>
            </a:pPr>
            <a:r>
              <a:rPr lang="en-US" sz="2000" b="1" dirty="0" smtClean="0">
                <a:ea typeface="Verdana" pitchFamily="34" charset="0"/>
              </a:rPr>
              <a:t>Step 7:	</a:t>
            </a:r>
            <a:r>
              <a:rPr lang="en-US" sz="2000" dirty="0"/>
              <a:t>Assign </a:t>
            </a:r>
            <a:r>
              <a:rPr lang="en-US" sz="2000" b="1" dirty="0"/>
              <a:t>NULL</a:t>
            </a:r>
            <a:r>
              <a:rPr lang="en-US" sz="2000" dirty="0"/>
              <a:t> to </a:t>
            </a:r>
            <a:r>
              <a:rPr lang="en-US" sz="2000" b="1" dirty="0"/>
              <a:t>temp → previous → next</a:t>
            </a:r>
            <a:r>
              <a:rPr lang="en-US" sz="2000" dirty="0"/>
              <a:t> </a:t>
            </a:r>
            <a:r>
              <a:rPr lang="en-US" sz="2000" dirty="0" smtClean="0"/>
              <a:t>, again put the NULL value to the 	right address filed of node which is pointed by the left field of temp node and 	finally delete</a:t>
            </a:r>
            <a:r>
              <a:rPr lang="en-US" sz="2000" dirty="0"/>
              <a:t> </a:t>
            </a:r>
            <a:r>
              <a:rPr lang="en-US" sz="2000" b="1" dirty="0" smtClean="0"/>
              <a:t>temp</a:t>
            </a:r>
            <a:r>
              <a:rPr lang="en-US" sz="2000" dirty="0"/>
              <a:t> </a:t>
            </a:r>
            <a:endParaRPr lang="en-US" sz="2000" b="1" dirty="0">
              <a:ea typeface="Verdana" pitchFamily="34" charset="0"/>
            </a:endParaRPr>
          </a:p>
          <a:p>
            <a:pPr marL="0" indent="0">
              <a:buNone/>
            </a:pPr>
            <a:endParaRPr lang="en-US" sz="2000" b="1" dirty="0">
              <a:latin typeface="Verdana" pitchFamily="34" charset="0"/>
              <a:ea typeface="Verdana" pitchFamily="34" charset="0"/>
            </a:endParaRPr>
          </a:p>
          <a:p>
            <a:pPr marL="0" indent="0">
              <a:buNone/>
            </a:pPr>
            <a:endParaRPr lang="en-US" sz="2000"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40285722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8200"/>
            <a:ext cx="8763000" cy="3386137"/>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a:t>
            </a:r>
            <a:r>
              <a:rPr lang="en-US" sz="2800" b="1" dirty="0" smtClean="0">
                <a:solidFill>
                  <a:srgbClr val="FF0000"/>
                </a:solidFill>
                <a:latin typeface="Verdana" pitchFamily="34" charset="0"/>
                <a:ea typeface="Verdana" pitchFamily="34" charset="0"/>
              </a:rPr>
              <a:t>delete a node </a:t>
            </a:r>
            <a:r>
              <a:rPr lang="en-US" sz="2800" b="1" dirty="0">
                <a:solidFill>
                  <a:srgbClr val="FF0000"/>
                </a:solidFill>
                <a:latin typeface="Verdana" pitchFamily="34" charset="0"/>
                <a:ea typeface="Verdana" pitchFamily="34" charset="0"/>
              </a:rPr>
              <a:t>at the </a:t>
            </a:r>
            <a:r>
              <a:rPr lang="en-US" sz="2800" b="1" dirty="0" smtClean="0">
                <a:solidFill>
                  <a:srgbClr val="FF0000"/>
                </a:solidFill>
                <a:latin typeface="Verdana" pitchFamily="34" charset="0"/>
                <a:ea typeface="Verdana" pitchFamily="34" charset="0"/>
              </a:rPr>
              <a:t>middle </a:t>
            </a:r>
            <a:r>
              <a:rPr lang="en-US" sz="2800" b="1" dirty="0" smtClean="0">
                <a:latin typeface="Verdana" pitchFamily="34" charset="0"/>
                <a:ea typeface="Verdana" pitchFamily="34" charset="0"/>
              </a:rPr>
              <a:t>(or at any position) </a:t>
            </a:r>
            <a:r>
              <a:rPr lang="en-US" sz="2800" b="1" dirty="0" smtClean="0">
                <a:solidFill>
                  <a:srgbClr val="FF0000"/>
                </a:solidFill>
                <a:latin typeface="Verdana" pitchFamily="34" charset="0"/>
                <a:ea typeface="Verdana" pitchFamily="34" charset="0"/>
              </a:rPr>
              <a:t>of </a:t>
            </a:r>
            <a:r>
              <a:rPr lang="en-US" sz="2800" b="1" dirty="0">
                <a:solidFill>
                  <a:srgbClr val="FF0000"/>
                </a:solidFill>
                <a:latin typeface="Verdana" pitchFamily="34" charset="0"/>
                <a:ea typeface="Verdana" pitchFamily="34" charset="0"/>
              </a:rPr>
              <a:t>a </a:t>
            </a:r>
            <a:r>
              <a:rPr lang="en-US" sz="2800" b="1" dirty="0" smtClean="0">
                <a:solidFill>
                  <a:srgbClr val="FF0000"/>
                </a:solidFill>
                <a:latin typeface="Verdana" pitchFamily="34" charset="0"/>
                <a:ea typeface="Verdana" pitchFamily="34" charset="0"/>
              </a:rPr>
              <a:t>Doubly </a:t>
            </a:r>
            <a:r>
              <a:rPr lang="en-US" sz="2800" b="1" dirty="0">
                <a:solidFill>
                  <a:srgbClr val="FF0000"/>
                </a:solidFill>
                <a:latin typeface="Verdana" pitchFamily="34" charset="0"/>
                <a:ea typeface="Verdana" pitchFamily="34" charset="0"/>
              </a:rPr>
              <a:t>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6200686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Verdana" pitchFamily="34" charset="0"/>
                <a:ea typeface="Verdana" pitchFamily="34" charset="0"/>
              </a:rPr>
              <a:t>c. </a:t>
            </a:r>
            <a:r>
              <a:rPr lang="en-US" sz="2400" b="1" dirty="0">
                <a:solidFill>
                  <a:srgbClr val="FF0000"/>
                </a:solidFill>
                <a:latin typeface="Verdana" pitchFamily="34" charset="0"/>
                <a:ea typeface="Verdana" pitchFamily="34" charset="0"/>
              </a:rPr>
              <a:t>delete middle </a:t>
            </a:r>
            <a:r>
              <a:rPr lang="en-US" sz="2400" b="1" dirty="0" smtClean="0">
                <a:solidFill>
                  <a:srgbClr val="FF0000"/>
                </a:solidFill>
                <a:latin typeface="Verdana" pitchFamily="34" charset="0"/>
                <a:ea typeface="Verdana" pitchFamily="34" charset="0"/>
              </a:rPr>
              <a:t>node </a:t>
            </a:r>
            <a:r>
              <a:rPr lang="en-US" sz="2400" b="1" dirty="0">
                <a:latin typeface="Verdana" pitchFamily="34" charset="0"/>
                <a:ea typeface="Verdana" pitchFamily="34" charset="0"/>
              </a:rPr>
              <a:t>(or at any position)</a:t>
            </a:r>
            <a:r>
              <a:rPr lang="en-US" sz="2400" b="1" dirty="0" smtClean="0">
                <a:solidFill>
                  <a:srgbClr val="FF0000"/>
                </a:solidFill>
                <a:latin typeface="Verdana" pitchFamily="34" charset="0"/>
                <a:ea typeface="Verdana" pitchFamily="34" charset="0"/>
              </a:rPr>
              <a:t> </a:t>
            </a:r>
            <a:r>
              <a:rPr lang="en-US" sz="2400" b="1" dirty="0">
                <a:solidFill>
                  <a:srgbClr val="FF0000"/>
                </a:solidFill>
                <a:latin typeface="Verdana" pitchFamily="34" charset="0"/>
                <a:ea typeface="Verdana" pitchFamily="34" charset="0"/>
              </a:rPr>
              <a:t>from </a:t>
            </a:r>
            <a:r>
              <a:rPr lang="en-US" sz="2400" b="1" dirty="0" smtClean="0">
                <a:solidFill>
                  <a:srgbClr val="FF0000"/>
                </a:solidFill>
                <a:latin typeface="Verdana" pitchFamily="34" charset="0"/>
                <a:ea typeface="Verdana" pitchFamily="34" charset="0"/>
              </a:rPr>
              <a:t>doubly </a:t>
            </a:r>
            <a:r>
              <a:rPr lang="en-US" sz="2400" b="1" dirty="0">
                <a:solidFill>
                  <a:srgbClr val="FF0000"/>
                </a:solidFill>
                <a:latin typeface="Verdana" pitchFamily="34" charset="0"/>
                <a:ea typeface="Verdana" pitchFamily="34" charset="0"/>
              </a:rPr>
              <a:t>linked </a:t>
            </a:r>
            <a:r>
              <a:rPr lang="en-US" sz="2400" b="1" dirty="0" smtClean="0">
                <a:solidFill>
                  <a:srgbClr val="FF0000"/>
                </a:solidFill>
                <a:latin typeface="Verdana" pitchFamily="34" charset="0"/>
                <a:ea typeface="Verdana" pitchFamily="34" charset="0"/>
              </a:rPr>
              <a:t>list</a:t>
            </a:r>
          </a:p>
          <a:p>
            <a:pPr marL="0" indent="0">
              <a:buNone/>
            </a:pPr>
            <a:r>
              <a:rPr lang="en-US" sz="2400" b="1" dirty="0" smtClean="0">
                <a:solidFill>
                  <a:srgbClr val="00B050"/>
                </a:solidFill>
                <a:latin typeface="Verdana" pitchFamily="34" charset="0"/>
                <a:ea typeface="Verdana" pitchFamily="34" charset="0"/>
              </a:rPr>
              <a:t>Algorithm</a:t>
            </a:r>
          </a:p>
          <a:p>
            <a:pPr marL="0" indent="0">
              <a:buNone/>
            </a:pPr>
            <a:r>
              <a:rPr lang="en-US" sz="2000" b="1" dirty="0" smtClean="0"/>
              <a:t>Step </a:t>
            </a:r>
            <a:r>
              <a:rPr lang="en-US" sz="2000" b="1" dirty="0"/>
              <a:t>1:</a:t>
            </a:r>
            <a:r>
              <a:rPr lang="en-US" sz="2000" dirty="0"/>
              <a:t> </a:t>
            </a:r>
            <a:r>
              <a:rPr lang="en-US" sz="2000" dirty="0" smtClean="0"/>
              <a:t>	Check </a:t>
            </a:r>
            <a:r>
              <a:rPr lang="en-US" sz="2000" dirty="0"/>
              <a:t>whether list is </a:t>
            </a:r>
            <a:r>
              <a:rPr lang="en-US" sz="2000" b="1" dirty="0"/>
              <a:t>Empty</a:t>
            </a:r>
            <a:r>
              <a:rPr lang="en-US" sz="2000" dirty="0"/>
              <a:t> (</a:t>
            </a:r>
            <a:r>
              <a:rPr lang="en-US" sz="2000" b="1" dirty="0"/>
              <a:t>head</a:t>
            </a:r>
            <a:r>
              <a:rPr lang="en-US" sz="2000" dirty="0"/>
              <a:t> == </a:t>
            </a:r>
            <a:r>
              <a:rPr lang="en-US" sz="2000" b="1" dirty="0"/>
              <a:t>NULL</a:t>
            </a:r>
            <a:r>
              <a:rPr lang="en-US" sz="2000" dirty="0"/>
              <a:t>)</a:t>
            </a:r>
          </a:p>
          <a:p>
            <a:pPr marL="0" indent="0">
              <a:buNone/>
            </a:pPr>
            <a:r>
              <a:rPr lang="en-US" sz="2000" b="1" dirty="0"/>
              <a:t>Step 2:</a:t>
            </a:r>
            <a:r>
              <a:rPr lang="en-US" sz="2000" dirty="0"/>
              <a:t> </a:t>
            </a:r>
            <a:r>
              <a:rPr lang="en-US" sz="2000" dirty="0" smtClean="0"/>
              <a:t>	If </a:t>
            </a:r>
            <a:r>
              <a:rPr lang="en-US" sz="2000" dirty="0"/>
              <a:t>it is </a:t>
            </a:r>
            <a:r>
              <a:rPr lang="en-US" sz="2000" b="1" dirty="0"/>
              <a:t>Empty</a:t>
            </a:r>
            <a:r>
              <a:rPr lang="en-US" sz="2000" dirty="0"/>
              <a:t> then, display </a:t>
            </a:r>
            <a:r>
              <a:rPr lang="en-US" sz="2000" b="1" dirty="0"/>
              <a:t>'List is Empty!!! Deletion is not possible'</a:t>
            </a:r>
            <a:r>
              <a:rPr lang="en-US" sz="2000" dirty="0"/>
              <a:t> and </a:t>
            </a:r>
            <a:r>
              <a:rPr lang="en-US" sz="2000" dirty="0" smtClean="0"/>
              <a:t>	terminate </a:t>
            </a:r>
            <a:r>
              <a:rPr lang="en-US" sz="2000" dirty="0"/>
              <a:t>the function.</a:t>
            </a:r>
          </a:p>
          <a:p>
            <a:pPr marL="0" indent="0">
              <a:buNone/>
            </a:pPr>
            <a:r>
              <a:rPr lang="en-US" sz="2000" b="1" dirty="0"/>
              <a:t>Step 3:</a:t>
            </a:r>
            <a:r>
              <a:rPr lang="en-US" sz="2000" dirty="0"/>
              <a:t> </a:t>
            </a:r>
            <a:r>
              <a:rPr lang="en-US" sz="2000" dirty="0" smtClean="0"/>
              <a:t>	If </a:t>
            </a:r>
            <a:r>
              <a:rPr lang="en-US" sz="2000" dirty="0"/>
              <a:t>it is </a:t>
            </a:r>
            <a:r>
              <a:rPr lang="en-US" sz="2000" b="1" dirty="0"/>
              <a:t>Not Empty</a:t>
            </a:r>
            <a:r>
              <a:rPr lang="en-US" sz="2000" dirty="0"/>
              <a:t> then, define a Node pointer </a:t>
            </a:r>
            <a:r>
              <a:rPr lang="en-US" sz="2000" b="1" dirty="0"/>
              <a:t>'temp'</a:t>
            </a:r>
            <a:r>
              <a:rPr lang="en-US" sz="2000" dirty="0"/>
              <a:t> and initialize with </a:t>
            </a:r>
            <a:r>
              <a:rPr lang="en-US" sz="2000" b="1" dirty="0"/>
              <a:t>head</a:t>
            </a:r>
            <a:r>
              <a:rPr lang="en-US" sz="2000" dirty="0" smtClean="0"/>
              <a:t>. </a:t>
            </a:r>
          </a:p>
          <a:p>
            <a:pPr marL="0" indent="0">
              <a:buNone/>
            </a:pPr>
            <a:r>
              <a:rPr lang="en-US" sz="2000" b="1" dirty="0" smtClean="0"/>
              <a:t>Step </a:t>
            </a:r>
            <a:r>
              <a:rPr lang="en-US" sz="2000" b="1" dirty="0"/>
              <a:t>4:</a:t>
            </a:r>
            <a:r>
              <a:rPr lang="en-US" sz="2000" dirty="0"/>
              <a:t> </a:t>
            </a:r>
            <a:r>
              <a:rPr lang="en-US" sz="2000" dirty="0" smtClean="0"/>
              <a:t>	Check </a:t>
            </a:r>
            <a:r>
              <a:rPr lang="en-US" sz="2000" dirty="0"/>
              <a:t>whether list has only one Node (</a:t>
            </a:r>
            <a:r>
              <a:rPr lang="en-US" sz="2000" b="1" dirty="0"/>
              <a:t>temp1 → next</a:t>
            </a:r>
            <a:r>
              <a:rPr lang="en-US" sz="2000" dirty="0"/>
              <a:t> == </a:t>
            </a:r>
            <a:r>
              <a:rPr lang="en-US" sz="2000" b="1" dirty="0"/>
              <a:t>NULL</a:t>
            </a:r>
            <a:r>
              <a:rPr lang="en-US" sz="2000" dirty="0"/>
              <a:t>)</a:t>
            </a:r>
          </a:p>
          <a:p>
            <a:pPr marL="0" indent="0">
              <a:buNone/>
            </a:pPr>
            <a:r>
              <a:rPr lang="en-US" sz="2000" b="1" dirty="0"/>
              <a:t>Step 5:</a:t>
            </a:r>
            <a:r>
              <a:rPr lang="en-US" sz="2000" dirty="0"/>
              <a:t> </a:t>
            </a:r>
            <a:r>
              <a:rPr lang="en-US" sz="2000" dirty="0" smtClean="0"/>
              <a:t>	If </a:t>
            </a:r>
            <a:r>
              <a:rPr lang="en-US" sz="2000" dirty="0"/>
              <a:t>it is </a:t>
            </a:r>
            <a:r>
              <a:rPr lang="en-US" sz="2000" b="1" dirty="0"/>
              <a:t>TRUE</a:t>
            </a:r>
            <a:r>
              <a:rPr lang="en-US" sz="2000" dirty="0"/>
              <a:t>. Then, set </a:t>
            </a:r>
            <a:r>
              <a:rPr lang="en-US" sz="2000" b="1" dirty="0"/>
              <a:t>head</a:t>
            </a:r>
            <a:r>
              <a:rPr lang="en-US" sz="2000" dirty="0"/>
              <a:t> = </a:t>
            </a:r>
            <a:r>
              <a:rPr lang="en-US" sz="2000" b="1" dirty="0"/>
              <a:t>NULL</a:t>
            </a:r>
            <a:r>
              <a:rPr lang="en-US" sz="2000" dirty="0"/>
              <a:t> and delete </a:t>
            </a:r>
            <a:r>
              <a:rPr lang="en-US" sz="2000" b="1" dirty="0"/>
              <a:t>temp1</a:t>
            </a:r>
            <a:r>
              <a:rPr lang="en-US" sz="2000" dirty="0"/>
              <a:t>. And terminate the </a:t>
            </a:r>
            <a:r>
              <a:rPr lang="en-US" sz="2000" dirty="0" smtClean="0"/>
              <a:t>	function</a:t>
            </a:r>
            <a:r>
              <a:rPr lang="en-US" sz="2000" dirty="0"/>
              <a:t>. (Setting </a:t>
            </a:r>
            <a:r>
              <a:rPr lang="en-US" sz="2000" b="1" dirty="0"/>
              <a:t>Empty</a:t>
            </a:r>
            <a:r>
              <a:rPr lang="en-US" sz="2000" dirty="0"/>
              <a:t> list condition</a:t>
            </a:r>
            <a:r>
              <a:rPr lang="en-US" sz="2000" dirty="0" smtClean="0"/>
              <a:t>)</a:t>
            </a:r>
          </a:p>
          <a:p>
            <a:pPr marL="0" indent="0">
              <a:buNone/>
            </a:pPr>
            <a:r>
              <a:rPr lang="en-US" sz="2000" b="1" dirty="0"/>
              <a:t>Step 6:</a:t>
            </a:r>
            <a:r>
              <a:rPr lang="en-US" sz="2000" dirty="0"/>
              <a:t> </a:t>
            </a:r>
            <a:r>
              <a:rPr lang="en-US" sz="2000" dirty="0" smtClean="0"/>
              <a:t>	If </a:t>
            </a:r>
            <a:r>
              <a:rPr lang="en-US" sz="2000" dirty="0"/>
              <a:t>it is </a:t>
            </a:r>
            <a:r>
              <a:rPr lang="en-US" sz="2000" b="1" dirty="0"/>
              <a:t>FALSE</a:t>
            </a:r>
            <a:r>
              <a:rPr lang="en-US" sz="2000" dirty="0"/>
              <a:t> </a:t>
            </a:r>
            <a:r>
              <a:rPr lang="en-US" sz="2000" dirty="0" smtClean="0"/>
              <a:t>then </a:t>
            </a:r>
            <a:r>
              <a:rPr lang="en-US" sz="2000" dirty="0"/>
              <a:t>Traverse </a:t>
            </a:r>
            <a:r>
              <a:rPr lang="en-US" sz="2000" dirty="0" smtClean="0"/>
              <a:t>the doubly </a:t>
            </a:r>
            <a:r>
              <a:rPr lang="en-US" sz="2000" dirty="0"/>
              <a:t>linked list </a:t>
            </a:r>
            <a:r>
              <a:rPr lang="en-US" sz="2000" dirty="0" smtClean="0"/>
              <a:t>to search </a:t>
            </a:r>
            <a:r>
              <a:rPr lang="en-US" sz="2000" dirty="0"/>
              <a:t>the </a:t>
            </a:r>
            <a:r>
              <a:rPr lang="en-US" sz="2000" b="1" dirty="0" smtClean="0"/>
              <a:t>	target </a:t>
            </a:r>
            <a:r>
              <a:rPr lang="en-US" sz="2000" b="1" dirty="0"/>
              <a:t>node</a:t>
            </a:r>
            <a:r>
              <a:rPr lang="en-US" sz="2000" b="1" dirty="0" smtClean="0"/>
              <a:t>. 	(i.e. </a:t>
            </a:r>
            <a:r>
              <a:rPr lang="en-US" sz="2000" dirty="0" smtClean="0"/>
              <a:t>exact </a:t>
            </a:r>
            <a:r>
              <a:rPr lang="en-US" sz="2000" dirty="0"/>
              <a:t>node which we want to delete</a:t>
            </a:r>
            <a:r>
              <a:rPr lang="en-US" sz="2000" b="1" dirty="0" smtClean="0"/>
              <a:t>)</a:t>
            </a:r>
            <a:endParaRPr lang="en-US" sz="2000" dirty="0"/>
          </a:p>
          <a:p>
            <a:pPr marL="0" lvl="0" indent="0">
              <a:buNone/>
            </a:pPr>
            <a:r>
              <a:rPr lang="en-US" sz="2000" b="1" dirty="0" smtClean="0"/>
              <a:t>Step 7: </a:t>
            </a:r>
            <a:r>
              <a:rPr lang="en-US" sz="2000" dirty="0" smtClean="0"/>
              <a:t>	If </a:t>
            </a:r>
            <a:r>
              <a:rPr lang="en-US" sz="2000" dirty="0"/>
              <a:t>the target node is not found</a:t>
            </a:r>
          </a:p>
          <a:p>
            <a:pPr marL="0" indent="0">
              <a:buNone/>
            </a:pPr>
            <a:r>
              <a:rPr lang="en-US" sz="2000" dirty="0"/>
              <a:t>	</a:t>
            </a:r>
            <a:r>
              <a:rPr lang="en-US" sz="2000" dirty="0" smtClean="0"/>
              <a:t>	Display </a:t>
            </a:r>
            <a:r>
              <a:rPr lang="en-US" sz="2000" dirty="0"/>
              <a:t>the message and stop.</a:t>
            </a:r>
          </a:p>
          <a:p>
            <a:pPr marL="0" indent="0">
              <a:buNone/>
            </a:pPr>
            <a:r>
              <a:rPr lang="en-US" sz="2000" dirty="0" smtClean="0"/>
              <a:t>	else</a:t>
            </a:r>
            <a:endParaRPr lang="en-US" sz="2000" dirty="0"/>
          </a:p>
          <a:p>
            <a:pPr marL="0" lvl="0" indent="0">
              <a:buNone/>
            </a:pPr>
            <a:r>
              <a:rPr lang="en-US" sz="2000" b="1" dirty="0" smtClean="0"/>
              <a:t>Step 8: </a:t>
            </a:r>
            <a:r>
              <a:rPr lang="en-US" sz="2000" dirty="0" smtClean="0"/>
              <a:t>	Copy </a:t>
            </a:r>
            <a:r>
              <a:rPr lang="en-US" sz="2000" dirty="0"/>
              <a:t>the content of </a:t>
            </a:r>
            <a:r>
              <a:rPr lang="en-US" sz="2000" dirty="0" smtClean="0"/>
              <a:t>right link of target node to the right link of a node which 	is pointed by the left link of target node.</a:t>
            </a:r>
          </a:p>
          <a:p>
            <a:pPr marL="0" lvl="0" indent="0">
              <a:buNone/>
            </a:pPr>
            <a:r>
              <a:rPr lang="en-US" sz="2000" b="1" dirty="0" smtClean="0"/>
              <a:t>Step 9: </a:t>
            </a:r>
            <a:r>
              <a:rPr lang="en-US" sz="2000" dirty="0" smtClean="0"/>
              <a:t>	Copy </a:t>
            </a:r>
            <a:r>
              <a:rPr lang="en-US" sz="2000" dirty="0"/>
              <a:t>the content </a:t>
            </a:r>
            <a:r>
              <a:rPr lang="en-US" sz="2000" dirty="0" smtClean="0"/>
              <a:t>of left link of target node to the left link of a node pointed 	by the right link of target node.</a:t>
            </a:r>
            <a:endParaRPr lang="en-US" sz="2000" b="1" dirty="0">
              <a:solidFill>
                <a:srgbClr val="FF0000"/>
              </a:solidFill>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174102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lstStyle/>
          <a:p>
            <a:pPr marL="0" indent="0">
              <a:buNone/>
            </a:pPr>
            <a:endParaRPr lang="en-US" sz="2400" b="1" dirty="0" smtClean="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Output:</a:t>
            </a: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447800"/>
            <a:ext cx="7467600" cy="3962400"/>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775649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02802"/>
            <a:ext cx="9144000" cy="6252396"/>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10</a:t>
            </a:r>
            <a:endParaRPr lang="en-US" sz="2400" b="1" dirty="0">
              <a:solidFill>
                <a:srgbClr val="00B050"/>
              </a:solidFill>
              <a:latin typeface="Verdana" pitchFamily="34" charset="0"/>
              <a:ea typeface="Verdana" pitchFamily="34" charset="0"/>
            </a:endParaRPr>
          </a:p>
          <a:p>
            <a:pPr>
              <a:buFont typeface="Wingdings" pitchFamily="2" charset="2"/>
              <a:buChar char="§"/>
            </a:pPr>
            <a:r>
              <a:rPr lang="en-US" sz="2400" b="1" dirty="0" smtClean="0">
                <a:solidFill>
                  <a:srgbClr val="FF0000"/>
                </a:solidFill>
                <a:latin typeface="Verdana" pitchFamily="34" charset="0"/>
                <a:ea typeface="Verdana" pitchFamily="34" charset="0"/>
              </a:rPr>
              <a:t>Write </a:t>
            </a:r>
            <a:r>
              <a:rPr lang="en-US" sz="2400" b="1" dirty="0">
                <a:solidFill>
                  <a:srgbClr val="FF0000"/>
                </a:solidFill>
                <a:latin typeface="Verdana" pitchFamily="34" charset="0"/>
                <a:ea typeface="Verdana" pitchFamily="34" charset="0"/>
              </a:rPr>
              <a:t>a C program to create a doubly linked list and delete a node from</a:t>
            </a:r>
            <a:r>
              <a:rPr lang="en-US" sz="2400" b="1" dirty="0">
                <a:latin typeface="Verdana" pitchFamily="34" charset="0"/>
                <a:ea typeface="Verdana" pitchFamily="34" charset="0"/>
              </a:rPr>
              <a:t> beginning, end or at any </a:t>
            </a:r>
            <a:r>
              <a:rPr lang="en-US" sz="2400" b="1" dirty="0" smtClean="0">
                <a:latin typeface="Verdana" pitchFamily="34" charset="0"/>
                <a:ea typeface="Verdana" pitchFamily="34" charset="0"/>
              </a:rPr>
              <a:t>position </a:t>
            </a:r>
            <a:r>
              <a:rPr lang="en-US" sz="2400" b="1" dirty="0">
                <a:solidFill>
                  <a:srgbClr val="FF0000"/>
                </a:solidFill>
                <a:latin typeface="Verdana" pitchFamily="34" charset="0"/>
                <a:ea typeface="Verdana" pitchFamily="34" charset="0"/>
              </a:rPr>
              <a:t>of the linked list</a:t>
            </a:r>
            <a:r>
              <a:rPr lang="en-US" sz="2400" b="1" dirty="0" smtClean="0">
                <a:solidFill>
                  <a:srgbClr val="FF0000"/>
                </a:solidFill>
                <a:latin typeface="Verdana" pitchFamily="34" charset="0"/>
                <a:ea typeface="Verdana" pitchFamily="34" charset="0"/>
              </a:rPr>
              <a:t>.</a:t>
            </a: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Note: go through this link for code:</a:t>
            </a:r>
            <a:endParaRPr lang="en-US" sz="2400" b="1" dirty="0">
              <a:latin typeface="Verdana" pitchFamily="34" charset="0"/>
              <a:ea typeface="Verdana" pitchFamily="34" charset="0"/>
            </a:endParaRPr>
          </a:p>
          <a:p>
            <a:pPr>
              <a:buFont typeface="Wingdings" pitchFamily="2" charset="2"/>
              <a:buChar char="§"/>
            </a:pPr>
            <a:r>
              <a:rPr lang="en-US" sz="2400" dirty="0">
                <a:latin typeface="Verdana" pitchFamily="34" charset="0"/>
                <a:ea typeface="Verdana" pitchFamily="34" charset="0"/>
              </a:rPr>
              <a:t>https://codeforwin.org/2015/10/c-program-to-delete-node-from-doubly-linked-list.html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3014155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05600"/>
          </a:xfrm>
        </p:spPr>
        <p:txBody>
          <a:bodyPr>
            <a:normAutofit fontScale="55000" lnSpcReduction="20000"/>
          </a:bodyPr>
          <a:lstStyle/>
          <a:p>
            <a:pPr marL="0" indent="0">
              <a:buNone/>
            </a:pPr>
            <a:r>
              <a:rPr lang="en-US" dirty="0"/>
              <a:t>/**</a:t>
            </a:r>
          </a:p>
          <a:p>
            <a:pPr marL="0" indent="0">
              <a:buNone/>
            </a:pPr>
            <a:r>
              <a:rPr lang="en-US" b="1" dirty="0">
                <a:solidFill>
                  <a:srgbClr val="FF0000"/>
                </a:solidFill>
              </a:rPr>
              <a:t> a C program to create a doubly linked list and delete a node from beginning, end or at any position of the linked list</a:t>
            </a:r>
            <a:r>
              <a:rPr lang="en-US" b="1" dirty="0" smtClean="0">
                <a:solidFill>
                  <a:srgbClr val="FF0000"/>
                </a:solidFill>
              </a:rPr>
              <a:t>. (double2.cpp)</a:t>
            </a:r>
          </a:p>
          <a:p>
            <a:pPr marL="0" indent="0">
              <a:buNone/>
            </a:pPr>
            <a:r>
              <a:rPr lang="en-US" dirty="0" smtClean="0"/>
              <a:t> </a:t>
            </a:r>
            <a:r>
              <a:rPr lang="en-US" dirty="0"/>
              <a:t>*/</a:t>
            </a:r>
          </a:p>
          <a:p>
            <a:pPr marL="0" indent="0">
              <a:buNone/>
            </a:pPr>
            <a:r>
              <a:rPr lang="en-US" dirty="0" smtClean="0"/>
              <a:t>#</a:t>
            </a: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r>
              <a:rPr lang="en-US" dirty="0" smtClean="0"/>
              <a:t>/*</a:t>
            </a:r>
            <a:endParaRPr lang="en-US" dirty="0"/>
          </a:p>
          <a:p>
            <a:pPr marL="0" indent="0">
              <a:buNone/>
            </a:pPr>
            <a:r>
              <a:rPr lang="en-US" dirty="0"/>
              <a:t> * Basic structure of Node</a:t>
            </a:r>
          </a:p>
          <a:p>
            <a:pPr marL="0" indent="0">
              <a:buNone/>
            </a:pPr>
            <a:r>
              <a:rPr lang="en-US" dirty="0"/>
              <a:t> */</a:t>
            </a:r>
          </a:p>
          <a:p>
            <a:pPr marL="0" indent="0">
              <a:buNone/>
            </a:pPr>
            <a:r>
              <a:rPr lang="en-US" dirty="0" err="1"/>
              <a:t>struct</a:t>
            </a:r>
            <a:r>
              <a:rPr lang="en-US" dirty="0"/>
              <a:t> node {</a:t>
            </a:r>
          </a:p>
          <a:p>
            <a:pPr marL="0" indent="0">
              <a:buNone/>
            </a:pPr>
            <a:r>
              <a:rPr lang="en-US" dirty="0"/>
              <a:t>    </a:t>
            </a:r>
            <a:r>
              <a:rPr lang="en-US" dirty="0" err="1"/>
              <a:t>int</a:t>
            </a:r>
            <a:r>
              <a:rPr lang="en-US" dirty="0"/>
              <a:t> data;</a:t>
            </a:r>
          </a:p>
          <a:p>
            <a:pPr marL="0" indent="0">
              <a:buNone/>
            </a:pPr>
            <a:r>
              <a:rPr lang="en-US" dirty="0"/>
              <a:t>    </a:t>
            </a:r>
            <a:r>
              <a:rPr lang="en-US" dirty="0" err="1"/>
              <a:t>struct</a:t>
            </a:r>
            <a:r>
              <a:rPr lang="en-US" dirty="0"/>
              <a:t> node * </a:t>
            </a:r>
            <a:r>
              <a:rPr lang="en-US" dirty="0" err="1"/>
              <a:t>prev</a:t>
            </a:r>
            <a:r>
              <a:rPr lang="en-US" dirty="0"/>
              <a:t>;</a:t>
            </a:r>
          </a:p>
          <a:p>
            <a:pPr marL="0" indent="0">
              <a:buNone/>
            </a:pPr>
            <a:r>
              <a:rPr lang="en-US" dirty="0"/>
              <a:t>    </a:t>
            </a:r>
            <a:r>
              <a:rPr lang="en-US" dirty="0" err="1"/>
              <a:t>struct</a:t>
            </a:r>
            <a:r>
              <a:rPr lang="en-US" dirty="0"/>
              <a:t> node * next;</a:t>
            </a:r>
          </a:p>
          <a:p>
            <a:pPr marL="0" indent="0">
              <a:buNone/>
            </a:pPr>
            <a:r>
              <a:rPr lang="en-US" dirty="0"/>
              <a:t>}*head, *last;</a:t>
            </a:r>
          </a:p>
          <a:p>
            <a:pPr marL="0" indent="0">
              <a:buNone/>
            </a:pPr>
            <a:r>
              <a:rPr lang="en-US" dirty="0" smtClean="0"/>
              <a:t>/*</a:t>
            </a:r>
            <a:endParaRPr lang="en-US" dirty="0"/>
          </a:p>
          <a:p>
            <a:pPr marL="0" indent="0">
              <a:buNone/>
            </a:pPr>
            <a:r>
              <a:rPr lang="en-US" dirty="0"/>
              <a:t> * Functions used in this program</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displayList</a:t>
            </a:r>
            <a:r>
              <a:rPr lang="en-US" dirty="0"/>
              <a:t>();</a:t>
            </a:r>
          </a:p>
          <a:p>
            <a:pPr marL="0" indent="0">
              <a:buNone/>
            </a:pPr>
            <a:r>
              <a:rPr lang="en-US" dirty="0"/>
              <a:t>void </a:t>
            </a:r>
            <a:r>
              <a:rPr lang="en-US" dirty="0" err="1"/>
              <a:t>deleteFromBeginning</a:t>
            </a:r>
            <a:r>
              <a:rPr lang="en-US" dirty="0"/>
              <a:t>();</a:t>
            </a:r>
          </a:p>
          <a:p>
            <a:pPr marL="0" indent="0">
              <a:buNone/>
            </a:pPr>
            <a:r>
              <a:rPr lang="en-US" dirty="0"/>
              <a:t>void </a:t>
            </a:r>
            <a:r>
              <a:rPr lang="en-US" dirty="0" err="1"/>
              <a:t>deleteFromEnd</a:t>
            </a:r>
            <a:r>
              <a:rPr lang="en-US" dirty="0"/>
              <a:t>();</a:t>
            </a:r>
          </a:p>
          <a:p>
            <a:pPr marL="0" indent="0">
              <a:buNone/>
            </a:pPr>
            <a:r>
              <a:rPr lang="en-US" dirty="0"/>
              <a:t>void </a:t>
            </a:r>
            <a:r>
              <a:rPr lang="en-US" dirty="0" err="1"/>
              <a:t>deleteFromN</a:t>
            </a:r>
            <a:r>
              <a:rPr lang="en-US" dirty="0"/>
              <a:t>(</a:t>
            </a:r>
            <a:r>
              <a:rPr lang="en-US" dirty="0" err="1"/>
              <a:t>int</a:t>
            </a:r>
            <a:r>
              <a:rPr lang="en-US" dirty="0"/>
              <a:t> position);</a:t>
            </a:r>
          </a:p>
        </p:txBody>
      </p:sp>
      <p:sp>
        <p:nvSpPr>
          <p:cNvPr id="2" name="Footer Placeholder 1"/>
          <p:cNvSpPr>
            <a:spLocks noGrp="1"/>
          </p:cNvSpPr>
          <p:nvPr>
            <p:ph type="ftr" sz="quarter" idx="11"/>
          </p:nvPr>
        </p:nvSpPr>
        <p:spPr/>
        <p:txBody>
          <a:bodyPr/>
          <a:lstStyle/>
          <a:p>
            <a:r>
              <a:rPr lang="en-US" smtClean="0"/>
              <a:t>Er. Jendi Bade Shrestha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735643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629400"/>
          </a:xfrm>
        </p:spPr>
        <p:txBody>
          <a:bodyPr numCol="2">
            <a:normAutofit fontScale="40000" lnSpcReduction="20000"/>
          </a:bodyPr>
          <a:lstStyle/>
          <a:p>
            <a:pPr marL="0" indent="0">
              <a:buNone/>
            </a:pPr>
            <a:r>
              <a:rPr lang="en-US" dirty="0" err="1" smtClean="0"/>
              <a:t>int</a:t>
            </a:r>
            <a:r>
              <a:rPr lang="en-US" dirty="0" smtClean="0"/>
              <a:t> </a:t>
            </a:r>
            <a:r>
              <a:rPr lang="en-US" dirty="0"/>
              <a:t>main()</a:t>
            </a:r>
          </a:p>
          <a:p>
            <a:pPr marL="0" indent="0">
              <a:buNone/>
            </a:pPr>
            <a:r>
              <a:rPr lang="en-US" dirty="0"/>
              <a:t>{</a:t>
            </a:r>
          </a:p>
          <a:p>
            <a:pPr marL="0" indent="0">
              <a:buNone/>
            </a:pPr>
            <a:r>
              <a:rPr lang="en-US" dirty="0"/>
              <a:t>    </a:t>
            </a:r>
            <a:r>
              <a:rPr lang="en-US" dirty="0" err="1"/>
              <a:t>int</a:t>
            </a:r>
            <a:r>
              <a:rPr lang="en-US" dirty="0"/>
              <a:t> n, data, choice=1;</a:t>
            </a:r>
          </a:p>
          <a:p>
            <a:pPr marL="0" indent="0">
              <a:buNone/>
            </a:pPr>
            <a:r>
              <a:rPr lang="en-US" dirty="0"/>
              <a:t>    </a:t>
            </a:r>
            <a:r>
              <a:rPr lang="en-US" dirty="0" err="1"/>
              <a:t>clrscr</a:t>
            </a:r>
            <a:r>
              <a:rPr lang="en-US" dirty="0"/>
              <a:t>();</a:t>
            </a:r>
          </a:p>
          <a:p>
            <a:pPr marL="0" indent="0">
              <a:buNone/>
            </a:pPr>
            <a:r>
              <a:rPr lang="en-US" dirty="0"/>
              <a:t>    head = NULL;</a:t>
            </a:r>
          </a:p>
          <a:p>
            <a:pPr marL="0" indent="0">
              <a:buNone/>
            </a:pPr>
            <a:r>
              <a:rPr lang="en-US" dirty="0"/>
              <a:t>    last = NULL;</a:t>
            </a:r>
          </a:p>
          <a:p>
            <a:pPr marL="0" indent="0">
              <a:buNone/>
            </a:pPr>
            <a:endParaRPr lang="en-US" dirty="0"/>
          </a:p>
          <a:p>
            <a:pPr marL="0" indent="0">
              <a:buNone/>
            </a:pPr>
            <a:r>
              <a:rPr lang="en-US" dirty="0"/>
              <a:t>    /*</a:t>
            </a:r>
          </a:p>
          <a:p>
            <a:pPr marL="0" indent="0">
              <a:buNone/>
            </a:pPr>
            <a:r>
              <a:rPr lang="en-US" dirty="0"/>
              <a:t>     * Run forever until user chooses 0</a:t>
            </a:r>
          </a:p>
          <a:p>
            <a:pPr marL="0" indent="0">
              <a:buNone/>
            </a:pPr>
            <a:r>
              <a:rPr lang="en-US" dirty="0"/>
              <a:t>     */</a:t>
            </a:r>
          </a:p>
          <a:p>
            <a:pPr marL="0" indent="0">
              <a:buNone/>
            </a:pPr>
            <a:r>
              <a:rPr lang="en-US" dirty="0"/>
              <a:t>    while(choice != 0)</a:t>
            </a:r>
          </a:p>
          <a:p>
            <a:pPr marL="0" indent="0">
              <a:buNone/>
            </a:pPr>
            <a:r>
              <a:rPr lang="en-US" dirty="0"/>
              <a:t>    {</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("DOUBLY LINKED LIST PROGRAM\n");</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("1. Create List\n");</a:t>
            </a:r>
          </a:p>
          <a:p>
            <a:pPr marL="0" indent="0">
              <a:buNone/>
            </a:pPr>
            <a:r>
              <a:rPr lang="en-US" dirty="0"/>
              <a:t>	</a:t>
            </a:r>
            <a:r>
              <a:rPr lang="en-US" dirty="0" err="1"/>
              <a:t>printf</a:t>
            </a:r>
            <a:r>
              <a:rPr lang="en-US" dirty="0"/>
              <a:t>("2. Delete node - from beginning\n");</a:t>
            </a:r>
          </a:p>
          <a:p>
            <a:pPr marL="0" indent="0">
              <a:buNone/>
            </a:pPr>
            <a:r>
              <a:rPr lang="en-US" dirty="0"/>
              <a:t>	</a:t>
            </a:r>
            <a:r>
              <a:rPr lang="en-US" dirty="0" err="1"/>
              <a:t>printf</a:t>
            </a:r>
            <a:r>
              <a:rPr lang="en-US" dirty="0"/>
              <a:t>("3. Delete node - from end\n");</a:t>
            </a:r>
          </a:p>
          <a:p>
            <a:pPr marL="0" indent="0">
              <a:buNone/>
            </a:pPr>
            <a:r>
              <a:rPr lang="en-US" dirty="0"/>
              <a:t>	</a:t>
            </a:r>
            <a:r>
              <a:rPr lang="en-US" dirty="0" err="1"/>
              <a:t>printf</a:t>
            </a:r>
            <a:r>
              <a:rPr lang="en-US" dirty="0"/>
              <a:t>("4. Delete node - from N\n");</a:t>
            </a:r>
          </a:p>
          <a:p>
            <a:pPr marL="0" indent="0">
              <a:buNone/>
            </a:pPr>
            <a:r>
              <a:rPr lang="en-US" dirty="0"/>
              <a:t>	</a:t>
            </a:r>
            <a:r>
              <a:rPr lang="en-US" dirty="0" err="1"/>
              <a:t>printf</a:t>
            </a:r>
            <a:r>
              <a:rPr lang="en-US" dirty="0"/>
              <a:t>("5. Display list\n");</a:t>
            </a:r>
          </a:p>
          <a:p>
            <a:pPr marL="0" indent="0">
              <a:buNone/>
            </a:pPr>
            <a:r>
              <a:rPr lang="en-US" dirty="0"/>
              <a:t>	</a:t>
            </a:r>
            <a:r>
              <a:rPr lang="en-US" dirty="0" err="1"/>
              <a:t>printf</a:t>
            </a:r>
            <a:r>
              <a:rPr lang="en-US" dirty="0"/>
              <a:t>("0. Exit\n");</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("Enter your choice : ");</a:t>
            </a:r>
          </a:p>
          <a:p>
            <a:pPr marL="0" indent="0">
              <a:buNone/>
            </a:pPr>
            <a:endParaRPr lang="en-US" dirty="0"/>
          </a:p>
          <a:p>
            <a:pPr marL="0" indent="0">
              <a:buNone/>
            </a:pPr>
            <a:r>
              <a:rPr lang="en-US" dirty="0"/>
              <a:t>	</a:t>
            </a:r>
            <a:r>
              <a:rPr lang="en-US" dirty="0" err="1"/>
              <a:t>scanf</a:t>
            </a:r>
            <a:r>
              <a:rPr lang="en-US" dirty="0"/>
              <a:t>("%d", &amp;choice);</a:t>
            </a:r>
          </a:p>
          <a:p>
            <a:pPr marL="0" indent="0">
              <a:buNone/>
            </a:pPr>
            <a:endParaRPr lang="en-US" dirty="0"/>
          </a:p>
          <a:p>
            <a:pPr marL="0" indent="0">
              <a:buNone/>
            </a:pPr>
            <a:r>
              <a:rPr lang="en-US" dirty="0"/>
              <a:t>	switch(choice)</a:t>
            </a:r>
          </a:p>
          <a:p>
            <a:pPr marL="0" indent="0">
              <a:buNone/>
            </a:pPr>
            <a:r>
              <a:rPr lang="en-US" dirty="0"/>
              <a:t>	{</a:t>
            </a:r>
          </a:p>
          <a:p>
            <a:pPr marL="0" indent="0">
              <a:buNone/>
            </a:pPr>
            <a:r>
              <a:rPr lang="en-US" dirty="0"/>
              <a:t>	    case 1:</a:t>
            </a:r>
          </a:p>
          <a:p>
            <a:pPr marL="0" indent="0">
              <a:buNone/>
            </a:pPr>
            <a:r>
              <a:rPr lang="en-US" dirty="0"/>
              <a:t>		</a:t>
            </a:r>
            <a:r>
              <a:rPr lang="en-US" dirty="0" err="1"/>
              <a:t>printf</a:t>
            </a:r>
            <a:r>
              <a:rPr lang="en-US" dirty="0"/>
              <a:t>("Enter the total number of nodes in list: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r>
              <a:rPr lang="en-US" dirty="0"/>
              <a:t>		break;</a:t>
            </a:r>
          </a:p>
          <a:p>
            <a:pPr marL="0" indent="0">
              <a:buNone/>
            </a:pPr>
            <a:r>
              <a:rPr lang="en-US" dirty="0"/>
              <a:t>	    case 2:</a:t>
            </a:r>
          </a:p>
          <a:p>
            <a:pPr marL="0" indent="0">
              <a:buNone/>
            </a:pPr>
            <a:r>
              <a:rPr lang="en-US" dirty="0"/>
              <a:t>		</a:t>
            </a:r>
            <a:r>
              <a:rPr lang="en-US" dirty="0" err="1"/>
              <a:t>deleteFromBeginning</a:t>
            </a:r>
            <a:r>
              <a:rPr lang="en-US" dirty="0"/>
              <a:t>();</a:t>
            </a:r>
          </a:p>
          <a:p>
            <a:pPr marL="0" indent="0">
              <a:buNone/>
            </a:pPr>
            <a:r>
              <a:rPr lang="en-US" dirty="0"/>
              <a:t>		break;</a:t>
            </a:r>
          </a:p>
          <a:p>
            <a:pPr marL="0" indent="0">
              <a:buNone/>
            </a:pPr>
            <a:r>
              <a:rPr lang="en-US" dirty="0"/>
              <a:t>	    case 3:</a:t>
            </a:r>
          </a:p>
          <a:p>
            <a:pPr marL="0" indent="0">
              <a:buNone/>
            </a:pPr>
            <a:r>
              <a:rPr lang="en-US" dirty="0"/>
              <a:t>		</a:t>
            </a:r>
            <a:r>
              <a:rPr lang="en-US" dirty="0" err="1"/>
              <a:t>deleteFromEnd</a:t>
            </a:r>
            <a:r>
              <a:rPr lang="en-US" dirty="0"/>
              <a:t>();</a:t>
            </a:r>
          </a:p>
          <a:p>
            <a:pPr marL="0" indent="0">
              <a:buNone/>
            </a:pPr>
            <a:r>
              <a:rPr lang="en-US" dirty="0"/>
              <a:t>		break;</a:t>
            </a:r>
          </a:p>
          <a:p>
            <a:pPr marL="0" indent="0">
              <a:buNone/>
            </a:pPr>
            <a:r>
              <a:rPr lang="en-US" dirty="0"/>
              <a:t>	    case 4:</a:t>
            </a:r>
          </a:p>
          <a:p>
            <a:pPr marL="0" indent="0">
              <a:buNone/>
            </a:pPr>
            <a:r>
              <a:rPr lang="en-US" dirty="0"/>
              <a:t>		</a:t>
            </a:r>
            <a:r>
              <a:rPr lang="en-US" dirty="0" err="1"/>
              <a:t>printf</a:t>
            </a:r>
            <a:r>
              <a:rPr lang="en-US" dirty="0"/>
              <a:t>("Enter the node position which you want to delete: ");</a:t>
            </a:r>
          </a:p>
          <a:p>
            <a:pPr marL="0" indent="0">
              <a:buNone/>
            </a:pPr>
            <a:r>
              <a:rPr lang="en-US" dirty="0"/>
              <a:t>		</a:t>
            </a:r>
            <a:r>
              <a:rPr lang="en-US" dirty="0" err="1"/>
              <a:t>scanf</a:t>
            </a:r>
            <a:r>
              <a:rPr lang="en-US" dirty="0"/>
              <a:t>("%d", &amp;n);</a:t>
            </a:r>
          </a:p>
          <a:p>
            <a:pPr marL="0" indent="0">
              <a:buNone/>
            </a:pPr>
            <a:r>
              <a:rPr lang="en-US" dirty="0"/>
              <a:t>		</a:t>
            </a:r>
            <a:r>
              <a:rPr lang="en-US" dirty="0" err="1"/>
              <a:t>deleteFromN</a:t>
            </a:r>
            <a:r>
              <a:rPr lang="en-US" dirty="0"/>
              <a:t>(n);</a:t>
            </a:r>
          </a:p>
          <a:p>
            <a:pPr marL="0" indent="0">
              <a:buNone/>
            </a:pPr>
            <a:r>
              <a:rPr lang="en-US" dirty="0"/>
              <a:t>		break;</a:t>
            </a:r>
          </a:p>
          <a:p>
            <a:pPr marL="0" indent="0">
              <a:buNone/>
            </a:pPr>
            <a:r>
              <a:rPr lang="en-US" dirty="0"/>
              <a:t>	    case 5:</a:t>
            </a:r>
          </a:p>
          <a:p>
            <a:pPr marL="0" indent="0">
              <a:buNone/>
            </a:pPr>
            <a:r>
              <a:rPr lang="en-US" dirty="0"/>
              <a:t>		</a:t>
            </a:r>
            <a:r>
              <a:rPr lang="en-US" dirty="0" err="1"/>
              <a:t>displayList</a:t>
            </a:r>
            <a:r>
              <a:rPr lang="en-US" dirty="0"/>
              <a:t>();</a:t>
            </a:r>
          </a:p>
          <a:p>
            <a:pPr marL="0" indent="0">
              <a:buNone/>
            </a:pPr>
            <a:r>
              <a:rPr lang="en-US" dirty="0"/>
              <a:t>		break;</a:t>
            </a:r>
          </a:p>
          <a:p>
            <a:pPr marL="0" indent="0">
              <a:buNone/>
            </a:pPr>
            <a:r>
              <a:rPr lang="en-US" dirty="0"/>
              <a:t>	    case 0:</a:t>
            </a:r>
          </a:p>
          <a:p>
            <a:pPr marL="0" indent="0">
              <a:buNone/>
            </a:pPr>
            <a:r>
              <a:rPr lang="en-US" dirty="0"/>
              <a:t>		break;</a:t>
            </a:r>
          </a:p>
          <a:p>
            <a:pPr marL="0" indent="0">
              <a:buNone/>
            </a:pPr>
            <a:r>
              <a:rPr lang="en-US" dirty="0"/>
              <a:t>	    default:</a:t>
            </a:r>
          </a:p>
          <a:p>
            <a:pPr marL="0" indent="0">
              <a:buNone/>
            </a:pPr>
            <a:r>
              <a:rPr lang="en-US" dirty="0"/>
              <a:t>		</a:t>
            </a:r>
            <a:r>
              <a:rPr lang="en-US" dirty="0" err="1"/>
              <a:t>printf</a:t>
            </a:r>
            <a:r>
              <a:rPr lang="en-US" dirty="0"/>
              <a:t>("Error! Invalid choice. Please choose between 0-5");</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("\n\n\n\n\n");</a:t>
            </a:r>
          </a:p>
          <a:p>
            <a:pPr marL="0" indent="0">
              <a:buNone/>
            </a:pPr>
            <a:r>
              <a:rPr lang="en-US" dirty="0"/>
              <a:t>    }</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24604625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629400"/>
          </a:xfrm>
        </p:spPr>
        <p:txBody>
          <a:bodyPr numCol="2">
            <a:normAutofit fontScale="47500" lnSpcReduction="20000"/>
          </a:bodyPr>
          <a:lstStyle/>
          <a:p>
            <a:pPr marL="0" indent="0">
              <a:buNone/>
            </a:pPr>
            <a:r>
              <a:rPr lang="en-US" dirty="0" smtClean="0"/>
              <a:t>/**</a:t>
            </a:r>
            <a:endParaRPr lang="en-US" dirty="0"/>
          </a:p>
          <a:p>
            <a:pPr marL="0" indent="0">
              <a:buNone/>
            </a:pPr>
            <a:r>
              <a:rPr lang="en-US" dirty="0"/>
              <a:t> * Creates a doubly linked list of n nodes.</a:t>
            </a:r>
          </a:p>
          <a:p>
            <a:pPr marL="0" indent="0">
              <a:buNone/>
            </a:pPr>
            <a:r>
              <a:rPr lang="en-US" dirty="0"/>
              <a:t> * @n Number of nodes to be created</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int</a:t>
            </a:r>
            <a:r>
              <a:rPr lang="en-US" dirty="0"/>
              <a:t> i, data;</a:t>
            </a:r>
          </a:p>
          <a:p>
            <a:pPr marL="0" indent="0">
              <a:buNone/>
            </a:pPr>
            <a:r>
              <a:rPr lang="en-US" dirty="0"/>
              <a:t>    </a:t>
            </a:r>
            <a:r>
              <a:rPr lang="en-US" dirty="0" err="1"/>
              <a:t>struct</a:t>
            </a:r>
            <a:r>
              <a:rPr lang="en-US" dirty="0"/>
              <a:t> node *newNode;</a:t>
            </a:r>
          </a:p>
          <a:p>
            <a:pPr marL="0" indent="0">
              <a:buNone/>
            </a:pPr>
            <a:endParaRPr lang="en-US" dirty="0"/>
          </a:p>
          <a:p>
            <a:pPr marL="0" indent="0">
              <a:buNone/>
            </a:pPr>
            <a:r>
              <a:rPr lang="en-US" dirty="0"/>
              <a:t>    if(n &gt;= 1)</a:t>
            </a:r>
          </a:p>
          <a:p>
            <a:pPr marL="0" indent="0">
              <a:buNone/>
            </a:pPr>
            <a:r>
              <a:rPr lang="en-US" dirty="0"/>
              <a:t>    {</a:t>
            </a:r>
          </a:p>
          <a:p>
            <a:pPr marL="0" indent="0">
              <a:buNone/>
            </a:pPr>
            <a:r>
              <a:rPr lang="en-US" dirty="0"/>
              <a:t>	/*</a:t>
            </a:r>
          </a:p>
          <a:p>
            <a:pPr marL="0" indent="0">
              <a:buNone/>
            </a:pPr>
            <a:r>
              <a:rPr lang="en-US" dirty="0"/>
              <a:t>	 * Creates and links the head node</a:t>
            </a:r>
          </a:p>
          <a:p>
            <a:pPr marL="0" indent="0">
              <a:buNone/>
            </a:pPr>
            <a:r>
              <a:rPr lang="en-US" dirty="0"/>
              <a:t>	 */</a:t>
            </a:r>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1 node: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a:t>
            </a:r>
          </a:p>
          <a:p>
            <a:pPr marL="0" indent="0">
              <a:buNone/>
            </a:pPr>
            <a:r>
              <a:rPr lang="en-US" dirty="0"/>
              <a:t>	head-&gt;</a:t>
            </a:r>
            <a:r>
              <a:rPr lang="en-US" dirty="0" err="1"/>
              <a:t>prev</a:t>
            </a:r>
            <a:r>
              <a:rPr lang="en-US" dirty="0"/>
              <a:t> = NULL;</a:t>
            </a:r>
          </a:p>
          <a:p>
            <a:pPr marL="0" indent="0">
              <a:buNone/>
            </a:pPr>
            <a:r>
              <a:rPr lang="en-US" dirty="0"/>
              <a:t>	head-&gt;next = NULL;</a:t>
            </a:r>
          </a:p>
          <a:p>
            <a:pPr marL="0" indent="0">
              <a:buNone/>
            </a:pPr>
            <a:endParaRPr lang="en-US" dirty="0"/>
          </a:p>
          <a:p>
            <a:pPr marL="0" indent="0">
              <a:buNone/>
            </a:pPr>
            <a:r>
              <a:rPr lang="en-US" dirty="0"/>
              <a:t>	last = head;</a:t>
            </a:r>
          </a:p>
          <a:p>
            <a:pPr marL="0" indent="0">
              <a:buNone/>
            </a:pPr>
            <a:endParaRPr lang="en-US" dirty="0"/>
          </a:p>
          <a:p>
            <a:pPr marL="0" indent="0">
              <a:buNone/>
            </a:pPr>
            <a:r>
              <a:rPr lang="en-US" dirty="0"/>
              <a:t>	/*</a:t>
            </a:r>
          </a:p>
          <a:p>
            <a:pPr marL="0" indent="0">
              <a:buNone/>
            </a:pPr>
            <a:r>
              <a:rPr lang="en-US" dirty="0"/>
              <a:t>	 * Create and link rest of the n-1 nodes</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%d node: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a:t>
            </a:r>
          </a:p>
          <a:p>
            <a:pPr marL="0" indent="0">
              <a:buNone/>
            </a:pPr>
            <a:r>
              <a:rPr lang="en-US" dirty="0"/>
              <a:t>            newNode-&gt;</a:t>
            </a:r>
            <a:r>
              <a:rPr lang="en-US" dirty="0" err="1"/>
              <a:t>prev</a:t>
            </a:r>
            <a:r>
              <a:rPr lang="en-US" dirty="0"/>
              <a:t> = last; // Link new node with the previous node</a:t>
            </a:r>
          </a:p>
          <a:p>
            <a:pPr marL="0" indent="0">
              <a:buNone/>
            </a:pPr>
            <a:r>
              <a:rPr lang="en-US" dirty="0"/>
              <a:t>            newNode-&gt;next = NULL;</a:t>
            </a:r>
          </a:p>
          <a:p>
            <a:pPr marL="0" indent="0">
              <a:buNone/>
            </a:pPr>
            <a:endParaRPr lang="en-US" dirty="0"/>
          </a:p>
          <a:p>
            <a:pPr marL="0" indent="0">
              <a:buNone/>
            </a:pPr>
            <a:r>
              <a:rPr lang="en-US" dirty="0"/>
              <a:t>            last-&gt;next = newNode; // Link previous node with the new node</a:t>
            </a:r>
          </a:p>
          <a:p>
            <a:pPr marL="0" indent="0">
              <a:buNone/>
            </a:pPr>
            <a:r>
              <a:rPr lang="en-US" dirty="0"/>
              <a:t>            last = newNode; // Make new node as last node</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("DOUBLY LINKED LIST CREATED SUCCESSFULLY\n");</a:t>
            </a:r>
          </a:p>
          <a:p>
            <a:pPr marL="0" indent="0">
              <a:buNone/>
            </a:pPr>
            <a:r>
              <a:rPr lang="en-US" dirty="0"/>
              <a:t>    }</a:t>
            </a:r>
          </a:p>
          <a:p>
            <a:pPr marL="0" indent="0">
              <a:buNone/>
            </a:pPr>
            <a:r>
              <a:rPr lang="en-US" dirty="0"/>
              <a:t>}</a:t>
            </a:r>
          </a:p>
          <a:p>
            <a:pPr marL="514350" indent="-514350">
              <a:buFont typeface="+mj-lt"/>
              <a:buAutoNum type="arabicPeriod" startAt="77"/>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3441432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629400"/>
          </a:xfrm>
        </p:spPr>
        <p:txBody>
          <a:bodyPr numCol="2">
            <a:normAutofit fontScale="40000" lnSpcReduction="20000"/>
          </a:bodyPr>
          <a:lstStyle/>
          <a:p>
            <a:pPr marL="0" indent="0">
              <a:buNone/>
            </a:pPr>
            <a:r>
              <a:rPr lang="en-US" dirty="0" smtClean="0"/>
              <a:t>/**</a:t>
            </a:r>
            <a:endParaRPr lang="en-US" dirty="0"/>
          </a:p>
          <a:p>
            <a:pPr marL="0" indent="0">
              <a:buNone/>
            </a:pPr>
            <a:r>
              <a:rPr lang="en-US" dirty="0"/>
              <a:t> * Display the content of the list from beginning to end</a:t>
            </a:r>
          </a:p>
          <a:p>
            <a:pPr marL="0" indent="0">
              <a:buNone/>
            </a:pPr>
            <a:r>
              <a:rPr lang="en-US" dirty="0"/>
              <a:t> */</a:t>
            </a:r>
          </a:p>
          <a:p>
            <a:pPr marL="0" indent="0">
              <a:buNone/>
            </a:pPr>
            <a:r>
              <a:rPr lang="en-US" dirty="0"/>
              <a:t>void </a:t>
            </a:r>
            <a:r>
              <a:rPr lang="en-US" dirty="0" err="1"/>
              <a:t>displayList</a:t>
            </a:r>
            <a:r>
              <a:rPr lang="en-US" dirty="0"/>
              <a:t>()</a:t>
            </a:r>
          </a:p>
          <a:p>
            <a:pPr marL="0" indent="0">
              <a:buNone/>
            </a:pPr>
            <a:r>
              <a:rPr lang="en-US" dirty="0"/>
              <a:t>{</a:t>
            </a:r>
          </a:p>
          <a:p>
            <a:pPr marL="0" indent="0">
              <a:buNone/>
            </a:pPr>
            <a:r>
              <a:rPr lang="en-US" dirty="0"/>
              <a:t>    </a:t>
            </a:r>
            <a:r>
              <a:rPr lang="en-US" dirty="0" err="1"/>
              <a:t>struct</a:t>
            </a:r>
            <a:r>
              <a:rPr lang="en-US" dirty="0"/>
              <a:t> node * temp;</a:t>
            </a:r>
          </a:p>
          <a:p>
            <a:pPr marL="0" indent="0">
              <a:buNone/>
            </a:pPr>
            <a:r>
              <a:rPr lang="en-US" dirty="0"/>
              <a:t>    </a:t>
            </a:r>
            <a:r>
              <a:rPr lang="en-US" dirty="0" err="1"/>
              <a:t>int</a:t>
            </a:r>
            <a:r>
              <a:rPr lang="en-US" dirty="0"/>
              <a:t> n = 1;</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empty.\n");</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head;</a:t>
            </a:r>
          </a:p>
          <a:p>
            <a:pPr marL="0" indent="0">
              <a:buNone/>
            </a:pPr>
            <a:r>
              <a:rPr lang="en-US" dirty="0"/>
              <a:t>	</a:t>
            </a:r>
            <a:r>
              <a:rPr lang="en-US" dirty="0" err="1"/>
              <a:t>printf</a:t>
            </a:r>
            <a:r>
              <a:rPr lang="en-US" dirty="0"/>
              <a:t>("DATA IN THE LIST:\n");</a:t>
            </a:r>
          </a:p>
          <a:p>
            <a:pPr marL="0" indent="0">
              <a:buNone/>
            </a:pPr>
            <a:endParaRPr lang="en-US" dirty="0"/>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of %d node = %d\n", n, temp-&gt;data);</a:t>
            </a:r>
          </a:p>
          <a:p>
            <a:pPr marL="0" indent="0">
              <a:buNone/>
            </a:pPr>
            <a:endParaRPr lang="en-US" dirty="0"/>
          </a:p>
          <a:p>
            <a:pPr marL="0" indent="0">
              <a:buNone/>
            </a:pPr>
            <a:r>
              <a:rPr lang="en-US" dirty="0"/>
              <a:t>	    n++;</a:t>
            </a:r>
          </a:p>
          <a:p>
            <a:pPr marL="0" indent="0">
              <a:buNone/>
            </a:pPr>
            <a:endParaRPr lang="en-US" dirty="0"/>
          </a:p>
          <a:p>
            <a:pPr marL="0" indent="0">
              <a:buNone/>
            </a:pPr>
            <a:r>
              <a:rPr lang="en-US" dirty="0"/>
              <a:t>	    /* Move the current pointer to next node */</a:t>
            </a:r>
          </a:p>
          <a:p>
            <a:pPr marL="0" indent="0">
              <a:buNone/>
            </a:pPr>
            <a:r>
              <a:rPr lang="en-US" dirty="0"/>
              <a:t>	    temp = temp-&gt;next;</a:t>
            </a:r>
          </a:p>
          <a:p>
            <a:pPr marL="0" indent="0">
              <a:buNone/>
            </a:pPr>
            <a:r>
              <a:rPr lang="en-US" dirty="0"/>
              <a:t>	}</a:t>
            </a:r>
          </a:p>
          <a:p>
            <a:pPr marL="0" indent="0">
              <a:buNone/>
            </a:pPr>
            <a:r>
              <a:rPr lang="en-US" dirty="0"/>
              <a:t>    }</a:t>
            </a:r>
          </a:p>
          <a:p>
            <a:pPr marL="0" indent="0">
              <a:buNone/>
            </a:pPr>
            <a:r>
              <a:rPr lang="en-US" dirty="0"/>
              <a:t>}</a:t>
            </a:r>
          </a:p>
          <a:p>
            <a:pPr marL="0" indent="0">
              <a:buNone/>
            </a:pPr>
            <a:endParaRPr lang="en-US" dirty="0"/>
          </a:p>
          <a:p>
            <a:pPr marL="0" indent="0">
              <a:buNone/>
            </a:pPr>
            <a:endParaRPr lang="en-US" dirty="0"/>
          </a:p>
          <a:p>
            <a:pPr marL="0" indent="0">
              <a:buNone/>
            </a:pPr>
            <a:r>
              <a:rPr lang="en-US" dirty="0"/>
              <a:t>/**</a:t>
            </a:r>
          </a:p>
          <a:p>
            <a:pPr marL="0" indent="0">
              <a:buNone/>
            </a:pPr>
            <a:r>
              <a:rPr lang="en-US" dirty="0"/>
              <a:t> * Delete or remove the first node of the doubly linked list</a:t>
            </a:r>
          </a:p>
          <a:p>
            <a:pPr marL="0" indent="0">
              <a:buNone/>
            </a:pPr>
            <a:r>
              <a:rPr lang="en-US" dirty="0"/>
              <a:t> */</a:t>
            </a:r>
          </a:p>
          <a:p>
            <a:pPr marL="0" indent="0">
              <a:buNone/>
            </a:pPr>
            <a:r>
              <a:rPr lang="en-US" dirty="0"/>
              <a:t>void </a:t>
            </a:r>
            <a:r>
              <a:rPr lang="en-US" dirty="0" err="1"/>
              <a:t>deleteFromBeginning</a:t>
            </a:r>
            <a:r>
              <a:rPr lang="en-US" dirty="0"/>
              <a:t>()</a:t>
            </a:r>
          </a:p>
          <a:p>
            <a:pPr marL="0" indent="0">
              <a:buNone/>
            </a:pPr>
            <a:r>
              <a:rPr lang="en-US" dirty="0"/>
              <a:t>{</a:t>
            </a:r>
          </a:p>
          <a:p>
            <a:pPr marL="0" indent="0">
              <a:buNone/>
            </a:pPr>
            <a:r>
              <a:rPr lang="en-US" dirty="0"/>
              <a:t>    </a:t>
            </a:r>
            <a:r>
              <a:rPr lang="en-US" dirty="0" err="1"/>
              <a:t>struct</a:t>
            </a:r>
            <a:r>
              <a:rPr lang="en-US" dirty="0"/>
              <a:t> node * </a:t>
            </a:r>
            <a:r>
              <a:rPr lang="en-US" dirty="0" err="1"/>
              <a:t>toDelete</a:t>
            </a:r>
            <a:r>
              <a:rPr lang="en-US" dirty="0"/>
              <a:t>;</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("Unable to delete. List is empty.\n");</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toDelete</a:t>
            </a:r>
            <a:r>
              <a:rPr lang="en-US" dirty="0"/>
              <a:t> = head;</a:t>
            </a:r>
          </a:p>
          <a:p>
            <a:pPr marL="0" indent="0">
              <a:buNone/>
            </a:pPr>
            <a:endParaRPr lang="en-US" dirty="0"/>
          </a:p>
          <a:p>
            <a:pPr marL="0" indent="0">
              <a:buNone/>
            </a:pPr>
            <a:r>
              <a:rPr lang="en-US" dirty="0"/>
              <a:t>	head = head-&gt;next; // Move head pointer to 2 node</a:t>
            </a:r>
          </a:p>
          <a:p>
            <a:pPr marL="0" indent="0">
              <a:buNone/>
            </a:pPr>
            <a:endParaRPr lang="en-US" dirty="0"/>
          </a:p>
          <a:p>
            <a:pPr marL="0" indent="0">
              <a:buNone/>
            </a:pPr>
            <a:r>
              <a:rPr lang="en-US" dirty="0"/>
              <a:t>	if (head != NULL)</a:t>
            </a:r>
          </a:p>
          <a:p>
            <a:pPr marL="0" indent="0">
              <a:buNone/>
            </a:pPr>
            <a:r>
              <a:rPr lang="en-US" dirty="0"/>
              <a:t>	    head-&gt;</a:t>
            </a:r>
            <a:r>
              <a:rPr lang="en-US" dirty="0" err="1"/>
              <a:t>prev</a:t>
            </a:r>
            <a:r>
              <a:rPr lang="en-US" dirty="0"/>
              <a:t> = NULL; // Remove the link to previous node</a:t>
            </a:r>
          </a:p>
          <a:p>
            <a:pPr marL="0" indent="0">
              <a:buNone/>
            </a:pPr>
            <a:endParaRPr lang="en-US" dirty="0"/>
          </a:p>
          <a:p>
            <a:pPr marL="0" indent="0">
              <a:buNone/>
            </a:pPr>
            <a:r>
              <a:rPr lang="en-US" dirty="0"/>
              <a:t>	free(</a:t>
            </a:r>
            <a:r>
              <a:rPr lang="en-US" dirty="0" err="1"/>
              <a:t>toDelete</a:t>
            </a:r>
            <a:r>
              <a:rPr lang="en-US" dirty="0"/>
              <a:t>); // Delete the first node from memory</a:t>
            </a:r>
          </a:p>
          <a:p>
            <a:pPr marL="0" indent="0">
              <a:buNone/>
            </a:pPr>
            <a:r>
              <a:rPr lang="en-US" dirty="0"/>
              <a:t>	</a:t>
            </a:r>
            <a:r>
              <a:rPr lang="en-US" dirty="0" err="1"/>
              <a:t>printf</a:t>
            </a:r>
            <a:r>
              <a:rPr lang="en-US" dirty="0"/>
              <a:t>("SUCCESSFULLY DELETED NODE FROM BEGINNING OF THE LIST.\n");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3441432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629400"/>
          </a:xfrm>
        </p:spPr>
        <p:txBody>
          <a:bodyPr numCol="2">
            <a:normAutofit fontScale="70000" lnSpcReduction="20000"/>
          </a:bodyPr>
          <a:lstStyle/>
          <a:p>
            <a:pPr marL="0" indent="0">
              <a:buNone/>
            </a:pPr>
            <a:r>
              <a:rPr lang="en-US" sz="1800" dirty="0" smtClean="0"/>
              <a:t>/**</a:t>
            </a:r>
            <a:endParaRPr lang="en-US" sz="1800" dirty="0"/>
          </a:p>
          <a:p>
            <a:pPr marL="0" indent="0">
              <a:buNone/>
            </a:pPr>
            <a:r>
              <a:rPr lang="en-US" sz="1800" dirty="0"/>
              <a:t> * Delete or remove the last node of the doubly linked list</a:t>
            </a:r>
          </a:p>
          <a:p>
            <a:pPr marL="0" indent="0">
              <a:buNone/>
            </a:pPr>
            <a:r>
              <a:rPr lang="en-US" sz="1800" dirty="0"/>
              <a:t> */</a:t>
            </a:r>
          </a:p>
          <a:p>
            <a:pPr marL="0" indent="0">
              <a:buNone/>
            </a:pPr>
            <a:r>
              <a:rPr lang="en-US" sz="1800" dirty="0"/>
              <a:t>void </a:t>
            </a:r>
            <a:r>
              <a:rPr lang="en-US" sz="1800" dirty="0" err="1"/>
              <a:t>deleteFromEnd</a:t>
            </a:r>
            <a:r>
              <a:rPr lang="en-US" sz="1800" dirty="0"/>
              <a:t>()</a:t>
            </a:r>
          </a:p>
          <a:p>
            <a:pPr marL="0" indent="0">
              <a:buNone/>
            </a:pPr>
            <a:r>
              <a:rPr lang="en-US" sz="1800" dirty="0"/>
              <a:t>{</a:t>
            </a:r>
          </a:p>
          <a:p>
            <a:pPr marL="0" indent="0">
              <a:buNone/>
            </a:pPr>
            <a:r>
              <a:rPr lang="en-US" sz="1800" dirty="0"/>
              <a:t>    </a:t>
            </a:r>
            <a:r>
              <a:rPr lang="en-US" sz="1800" dirty="0" err="1"/>
              <a:t>struct</a:t>
            </a:r>
            <a:r>
              <a:rPr lang="en-US" sz="1800" dirty="0"/>
              <a:t> node * </a:t>
            </a:r>
            <a:r>
              <a:rPr lang="en-US" sz="1800" dirty="0" err="1"/>
              <a:t>toDelete</a:t>
            </a:r>
            <a:r>
              <a:rPr lang="en-US" sz="1800" dirty="0"/>
              <a:t>;</a:t>
            </a:r>
          </a:p>
          <a:p>
            <a:pPr marL="0" indent="0">
              <a:buNone/>
            </a:pPr>
            <a:endParaRPr lang="en-US" sz="1800" dirty="0"/>
          </a:p>
          <a:p>
            <a:pPr marL="0" indent="0">
              <a:buNone/>
            </a:pPr>
            <a:r>
              <a:rPr lang="en-US" sz="1800" dirty="0"/>
              <a:t>    if(last == NULL)</a:t>
            </a:r>
          </a:p>
          <a:p>
            <a:pPr marL="0" indent="0">
              <a:buNone/>
            </a:pPr>
            <a:r>
              <a:rPr lang="en-US" sz="1800" dirty="0"/>
              <a:t>    {</a:t>
            </a:r>
          </a:p>
          <a:p>
            <a:pPr marL="0" indent="0">
              <a:buNone/>
            </a:pPr>
            <a:r>
              <a:rPr lang="en-US" sz="1800" dirty="0"/>
              <a:t>	</a:t>
            </a:r>
            <a:r>
              <a:rPr lang="en-US" sz="1800" dirty="0" err="1"/>
              <a:t>printf</a:t>
            </a:r>
            <a:r>
              <a:rPr lang="en-US" sz="1800" dirty="0"/>
              <a:t>("Unable to delete. List is empty.\n");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a:t>
            </a:r>
            <a:r>
              <a:rPr lang="en-US" sz="1800" dirty="0" err="1"/>
              <a:t>toDelete</a:t>
            </a:r>
            <a:r>
              <a:rPr lang="en-US" sz="1800" dirty="0"/>
              <a:t> = last;</a:t>
            </a:r>
          </a:p>
          <a:p>
            <a:pPr marL="0" indent="0">
              <a:buNone/>
            </a:pPr>
            <a:endParaRPr lang="en-US" sz="1800" dirty="0"/>
          </a:p>
          <a:p>
            <a:pPr marL="0" indent="0">
              <a:buNone/>
            </a:pPr>
            <a:r>
              <a:rPr lang="en-US" sz="1800" dirty="0"/>
              <a:t>	last = last-&gt;</a:t>
            </a:r>
            <a:r>
              <a:rPr lang="en-US" sz="1800" dirty="0" err="1"/>
              <a:t>prev</a:t>
            </a:r>
            <a:r>
              <a:rPr lang="en-US" sz="1800" dirty="0"/>
              <a:t>; // Move last pointer to 2nd last node</a:t>
            </a:r>
          </a:p>
          <a:p>
            <a:pPr marL="0" indent="0">
              <a:buNone/>
            </a:pPr>
            <a:endParaRPr lang="en-US" sz="1800" dirty="0"/>
          </a:p>
          <a:p>
            <a:pPr marL="0" indent="0">
              <a:buNone/>
            </a:pPr>
            <a:r>
              <a:rPr lang="en-US" sz="1800" dirty="0"/>
              <a:t>	if (last != NULL)</a:t>
            </a:r>
          </a:p>
          <a:p>
            <a:pPr marL="0" indent="0">
              <a:buNone/>
            </a:pPr>
            <a:r>
              <a:rPr lang="en-US" sz="1800" dirty="0"/>
              <a:t>	    last-&gt;next = NULL; // Remove link to of 2nd last node with last node</a:t>
            </a:r>
          </a:p>
          <a:p>
            <a:pPr marL="0" indent="0">
              <a:buNone/>
            </a:pPr>
            <a:endParaRPr lang="en-US" sz="1800" dirty="0"/>
          </a:p>
          <a:p>
            <a:pPr marL="0" indent="0">
              <a:buNone/>
            </a:pPr>
            <a:r>
              <a:rPr lang="en-US" sz="1800" dirty="0"/>
              <a:t>	free(</a:t>
            </a:r>
            <a:r>
              <a:rPr lang="en-US" sz="1800" dirty="0" err="1"/>
              <a:t>toDelete</a:t>
            </a:r>
            <a:r>
              <a:rPr lang="en-US" sz="1800" dirty="0"/>
              <a:t>);       // Delete the last node</a:t>
            </a:r>
          </a:p>
          <a:p>
            <a:pPr marL="0" indent="0">
              <a:buNone/>
            </a:pPr>
            <a:r>
              <a:rPr lang="en-US" sz="1800" dirty="0"/>
              <a:t>	</a:t>
            </a:r>
            <a:r>
              <a:rPr lang="en-US" sz="1800" dirty="0" err="1"/>
              <a:t>printf</a:t>
            </a:r>
            <a:r>
              <a:rPr lang="en-US" sz="1800" dirty="0"/>
              <a:t>("SUCCESSFULLY DELETED NODE FROM END OF THE LIST.\n");</a:t>
            </a:r>
          </a:p>
          <a:p>
            <a:pPr marL="0" indent="0">
              <a:buNone/>
            </a:pPr>
            <a:r>
              <a:rPr lang="en-US" sz="1800" dirty="0"/>
              <a:t>    }</a:t>
            </a:r>
          </a:p>
          <a:p>
            <a:pPr marL="0" indent="0">
              <a:buNone/>
            </a:pPr>
            <a:r>
              <a:rPr lang="en-US" sz="1800" dirty="0"/>
              <a:t>}</a:t>
            </a:r>
          </a:p>
          <a:p>
            <a:pPr marL="0" indent="0">
              <a:buNone/>
            </a:pPr>
            <a:r>
              <a:rPr lang="en-US" sz="1800" dirty="0" smtClean="0"/>
              <a:t>/**</a:t>
            </a:r>
            <a:endParaRPr lang="en-US" sz="1800" dirty="0"/>
          </a:p>
          <a:p>
            <a:pPr marL="0" indent="0">
              <a:buNone/>
            </a:pPr>
            <a:r>
              <a:rPr lang="en-US" sz="1800" dirty="0"/>
              <a:t> * Delete node from any position in the doubly linked list</a:t>
            </a:r>
          </a:p>
          <a:p>
            <a:pPr marL="0" indent="0">
              <a:buNone/>
            </a:pPr>
            <a:r>
              <a:rPr lang="en-US" sz="1800" dirty="0"/>
              <a:t> */</a:t>
            </a:r>
          </a:p>
          <a:p>
            <a:pPr marL="0" indent="0">
              <a:buNone/>
            </a:pPr>
            <a:r>
              <a:rPr lang="en-US" sz="1800" dirty="0"/>
              <a:t>void </a:t>
            </a:r>
            <a:r>
              <a:rPr lang="en-US" sz="1800" dirty="0" err="1"/>
              <a:t>deleteFromN</a:t>
            </a:r>
            <a:r>
              <a:rPr lang="en-US" sz="1800" dirty="0"/>
              <a:t>(</a:t>
            </a:r>
            <a:r>
              <a:rPr lang="en-US" sz="1800" dirty="0" err="1"/>
              <a:t>int</a:t>
            </a:r>
            <a:r>
              <a:rPr lang="en-US" sz="1800" dirty="0"/>
              <a:t> position)</a:t>
            </a:r>
          </a:p>
          <a:p>
            <a:pPr marL="0" indent="0">
              <a:buNone/>
            </a:pPr>
            <a:r>
              <a:rPr lang="en-US" sz="1800" dirty="0"/>
              <a:t>{</a:t>
            </a:r>
          </a:p>
          <a:p>
            <a:pPr marL="0" indent="0">
              <a:buNone/>
            </a:pPr>
            <a:r>
              <a:rPr lang="en-US" sz="1800" dirty="0"/>
              <a:t>    </a:t>
            </a:r>
            <a:r>
              <a:rPr lang="en-US" sz="1800" dirty="0" err="1"/>
              <a:t>struct</a:t>
            </a:r>
            <a:r>
              <a:rPr lang="en-US" sz="1800" dirty="0"/>
              <a:t> node *current;</a:t>
            </a:r>
          </a:p>
          <a:p>
            <a:pPr marL="0" indent="0">
              <a:buNone/>
            </a:pPr>
            <a:r>
              <a:rPr lang="en-US" sz="1800" dirty="0"/>
              <a:t>    </a:t>
            </a:r>
            <a:r>
              <a:rPr lang="en-US" sz="1800" dirty="0" err="1"/>
              <a:t>int</a:t>
            </a:r>
            <a:r>
              <a:rPr lang="en-US" sz="1800" dirty="0"/>
              <a:t> i;</a:t>
            </a:r>
          </a:p>
          <a:p>
            <a:pPr marL="0" indent="0">
              <a:buNone/>
            </a:pPr>
            <a:endParaRPr lang="en-US" sz="1800" dirty="0"/>
          </a:p>
          <a:p>
            <a:pPr marL="0" indent="0">
              <a:buNone/>
            </a:pPr>
            <a:r>
              <a:rPr lang="en-US" sz="1800" dirty="0"/>
              <a:t>    current = head;</a:t>
            </a:r>
          </a:p>
          <a:p>
            <a:pPr marL="0" indent="0">
              <a:buNone/>
            </a:pPr>
            <a:r>
              <a:rPr lang="en-US" sz="1800" dirty="0"/>
              <a:t>    for(i=1; i&lt;position &amp;&amp; current!=NULL; i++)</a:t>
            </a:r>
          </a:p>
          <a:p>
            <a:pPr marL="0" indent="0">
              <a:buNone/>
            </a:pPr>
            <a:r>
              <a:rPr lang="en-US" sz="1800" dirty="0"/>
              <a:t>    {</a:t>
            </a:r>
          </a:p>
          <a:p>
            <a:pPr marL="0" indent="0">
              <a:buNone/>
            </a:pPr>
            <a:r>
              <a:rPr lang="en-US" sz="1800" dirty="0"/>
              <a:t>	current = current-&gt;next;</a:t>
            </a:r>
          </a:p>
          <a:p>
            <a:pPr marL="0" indent="0">
              <a:buNone/>
            </a:pPr>
            <a:r>
              <a:rPr lang="en-US" sz="1800" dirty="0"/>
              <a:t>    }</a:t>
            </a:r>
          </a:p>
          <a:p>
            <a:pPr marL="0" indent="0">
              <a:buNone/>
            </a:pPr>
            <a:endParaRPr lang="en-US" sz="1800" dirty="0"/>
          </a:p>
          <a:p>
            <a:pPr marL="0" indent="0">
              <a:buNone/>
            </a:pPr>
            <a:r>
              <a:rPr lang="en-US" sz="1800" dirty="0"/>
              <a:t>    if(position == 1)</a:t>
            </a:r>
          </a:p>
          <a:p>
            <a:pPr marL="0" indent="0">
              <a:buNone/>
            </a:pPr>
            <a:r>
              <a:rPr lang="en-US" sz="1800" dirty="0"/>
              <a:t>    {</a:t>
            </a:r>
          </a:p>
          <a:p>
            <a:pPr marL="0" indent="0">
              <a:buNone/>
            </a:pPr>
            <a:r>
              <a:rPr lang="en-US" sz="1800" dirty="0"/>
              <a:t>	</a:t>
            </a:r>
            <a:r>
              <a:rPr lang="en-US" sz="1800" dirty="0" err="1"/>
              <a:t>deleteFromBeginning</a:t>
            </a:r>
            <a:r>
              <a:rPr lang="en-US" sz="1800" dirty="0"/>
              <a:t>();</a:t>
            </a:r>
          </a:p>
          <a:p>
            <a:pPr marL="0" indent="0">
              <a:buNone/>
            </a:pPr>
            <a:r>
              <a:rPr lang="en-US" sz="1800" dirty="0"/>
              <a:t>    }</a:t>
            </a:r>
          </a:p>
          <a:p>
            <a:pPr marL="0" indent="0">
              <a:buNone/>
            </a:pPr>
            <a:r>
              <a:rPr lang="en-US" sz="1800" dirty="0"/>
              <a:t>    else if(current == last)</a:t>
            </a:r>
          </a:p>
          <a:p>
            <a:pPr marL="0" indent="0">
              <a:buNone/>
            </a:pPr>
            <a:r>
              <a:rPr lang="en-US" sz="1800" dirty="0"/>
              <a:t>    {</a:t>
            </a:r>
          </a:p>
          <a:p>
            <a:pPr marL="0" indent="0">
              <a:buNone/>
            </a:pPr>
            <a:r>
              <a:rPr lang="en-US" sz="1800" dirty="0"/>
              <a:t>	</a:t>
            </a:r>
            <a:r>
              <a:rPr lang="en-US" sz="1800" dirty="0" err="1"/>
              <a:t>deleteFromEnd</a:t>
            </a:r>
            <a:r>
              <a:rPr lang="en-US" sz="1800" dirty="0"/>
              <a:t>();</a:t>
            </a:r>
          </a:p>
          <a:p>
            <a:pPr marL="0" indent="0">
              <a:buNone/>
            </a:pPr>
            <a:r>
              <a:rPr lang="en-US" sz="1800" dirty="0"/>
              <a:t>    }</a:t>
            </a:r>
          </a:p>
          <a:p>
            <a:pPr marL="0" indent="0">
              <a:buNone/>
            </a:pPr>
            <a:r>
              <a:rPr lang="en-US" sz="1800" dirty="0"/>
              <a:t>    else if(current != NULL)</a:t>
            </a:r>
          </a:p>
          <a:p>
            <a:pPr marL="0" indent="0">
              <a:buNone/>
            </a:pPr>
            <a:r>
              <a:rPr lang="en-US" sz="1800" dirty="0"/>
              <a:t>    {</a:t>
            </a:r>
          </a:p>
          <a:p>
            <a:pPr marL="0" indent="0">
              <a:buNone/>
            </a:pPr>
            <a:r>
              <a:rPr lang="en-US" sz="1800" dirty="0"/>
              <a:t>	current-&gt;</a:t>
            </a:r>
            <a:r>
              <a:rPr lang="en-US" sz="1800" dirty="0" err="1"/>
              <a:t>prev</a:t>
            </a:r>
            <a:r>
              <a:rPr lang="en-US" sz="1800" dirty="0"/>
              <a:t>-&gt;next = current-&gt;next;</a:t>
            </a:r>
          </a:p>
          <a:p>
            <a:pPr marL="0" indent="0">
              <a:buNone/>
            </a:pPr>
            <a:r>
              <a:rPr lang="en-US" sz="1800" dirty="0"/>
              <a:t>	current-&gt;next-&gt;</a:t>
            </a:r>
            <a:r>
              <a:rPr lang="en-US" sz="1800" dirty="0" err="1"/>
              <a:t>prev</a:t>
            </a:r>
            <a:r>
              <a:rPr lang="en-US" sz="1800" dirty="0"/>
              <a:t> = current-&gt;</a:t>
            </a:r>
            <a:r>
              <a:rPr lang="en-US" sz="1800" dirty="0" err="1"/>
              <a:t>prev</a:t>
            </a:r>
            <a:r>
              <a:rPr lang="en-US" sz="1800" dirty="0"/>
              <a:t>;</a:t>
            </a:r>
          </a:p>
          <a:p>
            <a:pPr marL="0" indent="0">
              <a:buNone/>
            </a:pPr>
            <a:endParaRPr lang="en-US" sz="1800" dirty="0"/>
          </a:p>
          <a:p>
            <a:pPr marL="0" indent="0">
              <a:buNone/>
            </a:pPr>
            <a:r>
              <a:rPr lang="en-US" sz="1800" dirty="0"/>
              <a:t>	free(current); // Delete the n node</a:t>
            </a:r>
          </a:p>
          <a:p>
            <a:pPr marL="0" indent="0">
              <a:buNone/>
            </a:pPr>
            <a:endParaRPr lang="en-US" sz="1800" dirty="0"/>
          </a:p>
          <a:p>
            <a:pPr marL="0" indent="0">
              <a:buNone/>
            </a:pPr>
            <a:r>
              <a:rPr lang="en-US" sz="1800" dirty="0"/>
              <a:t>	</a:t>
            </a:r>
            <a:r>
              <a:rPr lang="en-US" sz="1800" dirty="0" err="1"/>
              <a:t>printf</a:t>
            </a:r>
            <a:r>
              <a:rPr lang="en-US" sz="1800" dirty="0"/>
              <a:t>("SUCCESSFULLY DELETED NODE FROM %d POSITION.\n", position);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a:t>
            </a:r>
            <a:r>
              <a:rPr lang="en-US" sz="1800" dirty="0" err="1"/>
              <a:t>printf</a:t>
            </a:r>
            <a:r>
              <a:rPr lang="en-US" sz="1800" dirty="0"/>
              <a:t>("Invalid position!\n");</a:t>
            </a:r>
          </a:p>
          <a:p>
            <a:pPr marL="0" indent="0">
              <a:buNone/>
            </a:pPr>
            <a:r>
              <a:rPr lang="en-US" sz="1800" dirty="0"/>
              <a:t>    }</a:t>
            </a:r>
          </a:p>
          <a:p>
            <a:pPr marL="0" indent="0">
              <a:buNone/>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34414326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11</a:t>
            </a:r>
          </a:p>
          <a:p>
            <a:pPr>
              <a:buFont typeface="Wingdings" pitchFamily="2" charset="2"/>
              <a:buChar char="§"/>
            </a:pPr>
            <a:r>
              <a:rPr lang="en-US" sz="2400" b="1" dirty="0" smtClean="0">
                <a:solidFill>
                  <a:srgbClr val="FF0000"/>
                </a:solidFill>
                <a:latin typeface="Verdana" pitchFamily="34" charset="0"/>
                <a:ea typeface="Verdana" pitchFamily="34" charset="0"/>
              </a:rPr>
              <a:t>Write a C program to create a doubly linked list and reverse the linked list. How to reverse the doubly linked list in C programming.</a:t>
            </a: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Note: click this link for reverse the linked list.</a:t>
            </a:r>
          </a:p>
          <a:p>
            <a:pPr>
              <a:buFont typeface="Wingdings" pitchFamily="2" charset="2"/>
              <a:buChar char="§"/>
            </a:pPr>
            <a:r>
              <a:rPr lang="en-US" sz="2400" dirty="0">
                <a:latin typeface="Verdana" pitchFamily="34" charset="0"/>
                <a:ea typeface="Verdana" pitchFamily="34" charset="0"/>
              </a:rPr>
              <a:t>https://codeforwin.org/2015/11/c-program-to-reverse-doubly-linked-list.html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55000" lnSpcReduction="20000"/>
          </a:bodyPr>
          <a:lstStyle/>
          <a:p>
            <a:pPr marL="0" indent="0">
              <a:buNone/>
            </a:pPr>
            <a:r>
              <a:rPr lang="en-US" dirty="0"/>
              <a:t>/**</a:t>
            </a:r>
          </a:p>
          <a:p>
            <a:pPr marL="0" indent="0">
              <a:buNone/>
            </a:pPr>
            <a:r>
              <a:rPr lang="en-US" b="1" dirty="0">
                <a:solidFill>
                  <a:srgbClr val="FF0000"/>
                </a:solidFill>
              </a:rPr>
              <a:t> * C program to reverse a Doubly linked list</a:t>
            </a:r>
          </a:p>
          <a:p>
            <a:pPr marL="0" indent="0">
              <a:buNone/>
            </a:pPr>
            <a:r>
              <a:rPr lang="en-US" dirty="0"/>
              <a:t> */</a:t>
            </a:r>
          </a:p>
          <a:p>
            <a:pPr marL="0" indent="0">
              <a:buNone/>
            </a:pP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r>
              <a:rPr lang="en-US" dirty="0" smtClean="0"/>
              <a:t>/*</a:t>
            </a:r>
            <a:endParaRPr lang="en-US" dirty="0"/>
          </a:p>
          <a:p>
            <a:pPr marL="0" indent="0">
              <a:buNone/>
            </a:pPr>
            <a:r>
              <a:rPr lang="en-US" dirty="0"/>
              <a:t> * Basic structure of Node</a:t>
            </a:r>
          </a:p>
          <a:p>
            <a:pPr marL="0" indent="0">
              <a:buNone/>
            </a:pPr>
            <a:r>
              <a:rPr lang="en-US" dirty="0"/>
              <a:t> */</a:t>
            </a:r>
          </a:p>
          <a:p>
            <a:pPr marL="0" indent="0">
              <a:buNone/>
            </a:pPr>
            <a:r>
              <a:rPr lang="en-US" dirty="0" err="1"/>
              <a:t>struct</a:t>
            </a:r>
            <a:r>
              <a:rPr lang="en-US" dirty="0"/>
              <a:t> node {</a:t>
            </a:r>
          </a:p>
          <a:p>
            <a:pPr marL="0" indent="0">
              <a:buNone/>
            </a:pPr>
            <a:r>
              <a:rPr lang="en-US" dirty="0"/>
              <a:t>    </a:t>
            </a:r>
            <a:r>
              <a:rPr lang="en-US" dirty="0" err="1"/>
              <a:t>int</a:t>
            </a:r>
            <a:r>
              <a:rPr lang="en-US" dirty="0"/>
              <a:t> data;</a:t>
            </a:r>
          </a:p>
          <a:p>
            <a:pPr marL="0" indent="0">
              <a:buNone/>
            </a:pPr>
            <a:r>
              <a:rPr lang="en-US" dirty="0"/>
              <a:t>    </a:t>
            </a:r>
            <a:r>
              <a:rPr lang="en-US" dirty="0" err="1"/>
              <a:t>struct</a:t>
            </a:r>
            <a:r>
              <a:rPr lang="en-US" dirty="0"/>
              <a:t> node * </a:t>
            </a:r>
            <a:r>
              <a:rPr lang="en-US" dirty="0" err="1"/>
              <a:t>prev</a:t>
            </a:r>
            <a:r>
              <a:rPr lang="en-US" dirty="0"/>
              <a:t>;</a:t>
            </a:r>
          </a:p>
          <a:p>
            <a:pPr marL="0" indent="0">
              <a:buNone/>
            </a:pPr>
            <a:r>
              <a:rPr lang="en-US" dirty="0"/>
              <a:t>    </a:t>
            </a:r>
            <a:r>
              <a:rPr lang="en-US" dirty="0" err="1"/>
              <a:t>struct</a:t>
            </a:r>
            <a:r>
              <a:rPr lang="en-US" dirty="0"/>
              <a:t> node * next;</a:t>
            </a:r>
          </a:p>
          <a:p>
            <a:pPr marL="0" indent="0">
              <a:buNone/>
            </a:pPr>
            <a:r>
              <a:rPr lang="en-US" dirty="0"/>
              <a:t>}*head, *last;</a:t>
            </a:r>
          </a:p>
          <a:p>
            <a:pPr marL="0" indent="0">
              <a:buNone/>
            </a:pPr>
            <a:endParaRPr lang="en-US" dirty="0"/>
          </a:p>
          <a:p>
            <a:pPr marL="0" indent="0">
              <a:buNone/>
            </a:pPr>
            <a:r>
              <a:rPr lang="en-US" dirty="0" smtClean="0"/>
              <a:t>/*</a:t>
            </a:r>
            <a:endParaRPr lang="en-US" dirty="0"/>
          </a:p>
          <a:p>
            <a:pPr marL="0" indent="0">
              <a:buNone/>
            </a:pPr>
            <a:r>
              <a:rPr lang="en-US" dirty="0"/>
              <a:t> * Functions used in this program</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displayList</a:t>
            </a:r>
            <a:r>
              <a:rPr lang="en-US" dirty="0"/>
              <a:t>();</a:t>
            </a:r>
          </a:p>
          <a:p>
            <a:pPr marL="0" indent="0">
              <a:buNone/>
            </a:pPr>
            <a:r>
              <a:rPr lang="en-US" dirty="0"/>
              <a:t>void </a:t>
            </a:r>
            <a:r>
              <a:rPr lang="en-US" dirty="0" err="1"/>
              <a:t>reverseList</a:t>
            </a: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err="1" smtClean="0"/>
              <a:t>int</a:t>
            </a:r>
            <a:r>
              <a:rPr lang="en-US" dirty="0" smtClean="0"/>
              <a:t> </a:t>
            </a:r>
            <a:r>
              <a:rPr lang="en-US" dirty="0"/>
              <a:t>main()</a:t>
            </a:r>
          </a:p>
          <a:p>
            <a:pPr marL="0" indent="0">
              <a:buNone/>
            </a:pPr>
            <a:r>
              <a:rPr lang="en-US" dirty="0"/>
              <a:t>{</a:t>
            </a:r>
          </a:p>
          <a:p>
            <a:pPr marL="0" indent="0">
              <a:buNone/>
            </a:pPr>
            <a:r>
              <a:rPr lang="en-US" dirty="0"/>
              <a:t>    </a:t>
            </a:r>
            <a:r>
              <a:rPr lang="en-US" dirty="0" err="1"/>
              <a:t>int</a:t>
            </a:r>
            <a:r>
              <a:rPr lang="en-US" dirty="0"/>
              <a:t> n, data, choice=1;</a:t>
            </a:r>
          </a:p>
          <a:p>
            <a:pPr marL="0" indent="0">
              <a:buNone/>
            </a:pPr>
            <a:r>
              <a:rPr lang="en-US" dirty="0"/>
              <a:t>    </a:t>
            </a:r>
            <a:r>
              <a:rPr lang="en-US" dirty="0" err="1"/>
              <a:t>clrscr</a:t>
            </a:r>
            <a:r>
              <a:rPr lang="en-US" dirty="0"/>
              <a:t>();</a:t>
            </a:r>
          </a:p>
          <a:p>
            <a:pPr marL="0" indent="0">
              <a:buNone/>
            </a:pPr>
            <a:r>
              <a:rPr lang="en-US" dirty="0"/>
              <a:t>    head = NULL;</a:t>
            </a:r>
          </a:p>
          <a:p>
            <a:pPr marL="0" indent="0">
              <a:buNone/>
            </a:pPr>
            <a:r>
              <a:rPr lang="en-US" dirty="0"/>
              <a:t>    last = NULL;</a:t>
            </a:r>
          </a:p>
          <a:p>
            <a:pPr marL="0" indent="0">
              <a:buNone/>
            </a:pPr>
            <a:endParaRPr lang="en-US" dirty="0"/>
          </a:p>
          <a:p>
            <a:pPr marL="0" indent="0">
              <a:buNone/>
            </a:pPr>
            <a:r>
              <a:rPr lang="en-US" dirty="0"/>
              <a:t>    /*</a:t>
            </a:r>
          </a:p>
          <a:p>
            <a:pPr marL="0" indent="0">
              <a:buNone/>
            </a:pPr>
            <a:r>
              <a:rPr lang="en-US" dirty="0"/>
              <a:t>     * Runs forever until user chooses 0</a:t>
            </a:r>
          </a:p>
          <a:p>
            <a:pPr marL="0" indent="0">
              <a:buNone/>
            </a:pPr>
            <a:r>
              <a:rPr lang="en-US" dirty="0"/>
              <a:t>     */</a:t>
            </a:r>
          </a:p>
          <a:p>
            <a:pPr marL="0" indent="0">
              <a:buNone/>
            </a:pPr>
            <a:r>
              <a:rPr lang="en-US" dirty="0"/>
              <a:t>    while(choice != 0)</a:t>
            </a:r>
          </a:p>
          <a:p>
            <a:pPr marL="0" indent="0">
              <a:buNone/>
            </a:pPr>
            <a:r>
              <a:rPr lang="en-US" dirty="0"/>
              <a:t>    {</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("DOUBLY LINKED LIST PROGRAM\n");</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("1. Create List\n");</a:t>
            </a:r>
          </a:p>
          <a:p>
            <a:pPr marL="0" indent="0">
              <a:buNone/>
            </a:pPr>
            <a:r>
              <a:rPr lang="en-US" dirty="0"/>
              <a:t>	</a:t>
            </a:r>
            <a:r>
              <a:rPr lang="en-US" dirty="0" err="1"/>
              <a:t>printf</a:t>
            </a:r>
            <a:r>
              <a:rPr lang="en-US" dirty="0"/>
              <a:t>("2. Reverse List\n");</a:t>
            </a:r>
          </a:p>
          <a:p>
            <a:pPr marL="0" indent="0">
              <a:buNone/>
            </a:pPr>
            <a:r>
              <a:rPr lang="en-US" dirty="0"/>
              <a:t>	</a:t>
            </a:r>
            <a:r>
              <a:rPr lang="en-US" dirty="0" err="1"/>
              <a:t>printf</a:t>
            </a:r>
            <a:r>
              <a:rPr lang="en-US" dirty="0"/>
              <a:t>("3. Display list\n");</a:t>
            </a:r>
          </a:p>
          <a:p>
            <a:pPr marL="0" indent="0">
              <a:buNone/>
            </a:pPr>
            <a:r>
              <a:rPr lang="en-US" dirty="0"/>
              <a:t>	</a:t>
            </a:r>
            <a:r>
              <a:rPr lang="en-US" dirty="0" err="1"/>
              <a:t>printf</a:t>
            </a:r>
            <a:r>
              <a:rPr lang="en-US" dirty="0"/>
              <a:t>("0. Exit\n");</a:t>
            </a:r>
          </a:p>
          <a:p>
            <a:pPr marL="0" indent="0">
              <a:buNone/>
            </a:pPr>
            <a:r>
              <a:rPr lang="en-US" dirty="0"/>
              <a:t>	</a:t>
            </a:r>
            <a:r>
              <a:rPr lang="en-US" dirty="0" err="1"/>
              <a:t>printf</a:t>
            </a:r>
            <a:r>
              <a:rPr lang="en-US" dirty="0"/>
              <a:t>("--------------------------------------------\n");</a:t>
            </a:r>
          </a:p>
          <a:p>
            <a:pPr marL="0" indent="0">
              <a:buNone/>
            </a:pPr>
            <a:r>
              <a:rPr lang="en-US" dirty="0"/>
              <a:t>	</a:t>
            </a:r>
            <a:r>
              <a:rPr lang="en-US" dirty="0" err="1"/>
              <a:t>printf</a:t>
            </a:r>
            <a:r>
              <a:rPr lang="en-US" dirty="0"/>
              <a:t>("Enter your choice : ");</a:t>
            </a:r>
          </a:p>
          <a:p>
            <a:pPr marL="0" indent="0">
              <a:buNone/>
            </a:pPr>
            <a:endParaRPr lang="en-US" dirty="0"/>
          </a:p>
          <a:p>
            <a:pPr marL="0" indent="0">
              <a:buNone/>
            </a:pPr>
            <a:r>
              <a:rPr lang="en-US" dirty="0"/>
              <a:t>	</a:t>
            </a:r>
            <a:r>
              <a:rPr lang="en-US" dirty="0" err="1"/>
              <a:t>scanf</a:t>
            </a:r>
            <a:r>
              <a:rPr lang="en-US" dirty="0"/>
              <a:t>("%d", &amp;choice);</a:t>
            </a:r>
          </a:p>
          <a:p>
            <a:pPr marL="0" indent="0">
              <a:buNone/>
            </a:pPr>
            <a:endParaRPr lang="en-US" dirty="0"/>
          </a:p>
          <a:p>
            <a:pPr marL="0" indent="0">
              <a:buNone/>
            </a:pPr>
            <a:r>
              <a:rPr lang="en-US" dirty="0"/>
              <a:t>	switch(choice)</a:t>
            </a:r>
          </a:p>
          <a:p>
            <a:pPr marL="0" indent="0">
              <a:buNone/>
            </a:pPr>
            <a:r>
              <a:rPr lang="en-US" dirty="0"/>
              <a:t>	{</a:t>
            </a:r>
          </a:p>
          <a:p>
            <a:pPr marL="0" indent="0">
              <a:buNone/>
            </a:pPr>
            <a:r>
              <a:rPr lang="en-US" dirty="0"/>
              <a:t>	    case 1:</a:t>
            </a:r>
          </a:p>
          <a:p>
            <a:pPr marL="0" indent="0">
              <a:buNone/>
            </a:pPr>
            <a:r>
              <a:rPr lang="en-US" dirty="0"/>
              <a:t>		</a:t>
            </a:r>
            <a:r>
              <a:rPr lang="en-US" dirty="0" err="1"/>
              <a:t>printf</a:t>
            </a:r>
            <a:r>
              <a:rPr lang="en-US" dirty="0"/>
              <a:t>("Enter the total number of nodes in list: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r>
              <a:rPr lang="en-US" dirty="0"/>
              <a:t>		break;</a:t>
            </a:r>
          </a:p>
          <a:p>
            <a:pPr marL="0" indent="0">
              <a:buNone/>
            </a:pPr>
            <a:r>
              <a:rPr lang="en-US" dirty="0"/>
              <a:t>	    case 2:</a:t>
            </a:r>
          </a:p>
          <a:p>
            <a:pPr marL="0" indent="0">
              <a:buNone/>
            </a:pPr>
            <a:r>
              <a:rPr lang="en-US" dirty="0"/>
              <a:t>		</a:t>
            </a:r>
            <a:r>
              <a:rPr lang="en-US" dirty="0" err="1"/>
              <a:t>reverseList</a:t>
            </a:r>
            <a:r>
              <a:rPr lang="en-US" dirty="0"/>
              <a:t>();</a:t>
            </a:r>
          </a:p>
          <a:p>
            <a:pPr marL="0" indent="0">
              <a:buNone/>
            </a:pPr>
            <a:r>
              <a:rPr lang="en-US" dirty="0"/>
              <a:t>		break;</a:t>
            </a:r>
          </a:p>
          <a:p>
            <a:pPr marL="0" indent="0">
              <a:buNone/>
            </a:pPr>
            <a:r>
              <a:rPr lang="en-US" dirty="0"/>
              <a:t>	    case 3:</a:t>
            </a:r>
          </a:p>
          <a:p>
            <a:pPr marL="0" indent="0">
              <a:buNone/>
            </a:pPr>
            <a:r>
              <a:rPr lang="en-US" dirty="0"/>
              <a:t>		</a:t>
            </a:r>
            <a:r>
              <a:rPr lang="en-US" dirty="0" err="1"/>
              <a:t>displayList</a:t>
            </a:r>
            <a:r>
              <a:rPr lang="en-US" dirty="0"/>
              <a:t>();</a:t>
            </a:r>
          </a:p>
          <a:p>
            <a:pPr marL="0" indent="0">
              <a:buNone/>
            </a:pPr>
            <a:r>
              <a:rPr lang="en-US" dirty="0"/>
              <a:t>		break;</a:t>
            </a:r>
          </a:p>
          <a:p>
            <a:pPr marL="0" indent="0">
              <a:buNone/>
            </a:pPr>
            <a:r>
              <a:rPr lang="en-US" dirty="0"/>
              <a:t>	    case 0:</a:t>
            </a:r>
          </a:p>
          <a:p>
            <a:pPr marL="0" indent="0">
              <a:buNone/>
            </a:pPr>
            <a:r>
              <a:rPr lang="en-US" dirty="0"/>
              <a:t>		break;</a:t>
            </a:r>
          </a:p>
          <a:p>
            <a:pPr marL="0" indent="0">
              <a:buNone/>
            </a:pPr>
            <a:r>
              <a:rPr lang="en-US" dirty="0"/>
              <a:t>	    default:</a:t>
            </a:r>
          </a:p>
          <a:p>
            <a:pPr marL="0" indent="0">
              <a:buNone/>
            </a:pPr>
            <a:r>
              <a:rPr lang="en-US" dirty="0"/>
              <a:t>		</a:t>
            </a:r>
            <a:r>
              <a:rPr lang="en-US" dirty="0" err="1"/>
              <a:t>printf</a:t>
            </a:r>
            <a:r>
              <a:rPr lang="en-US" dirty="0"/>
              <a:t>("Error! Invalid choice. Please choose between 0-3");</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("\n\n\n\n\n");</a:t>
            </a:r>
          </a:p>
          <a:p>
            <a:pPr marL="0" indent="0">
              <a:buNone/>
            </a:pPr>
            <a:r>
              <a:rPr lang="en-US" dirty="0"/>
              <a:t>    }</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800" b="1" dirty="0" smtClean="0">
                <a:solidFill>
                  <a:srgbClr val="00B050"/>
                </a:solidFill>
                <a:latin typeface="Verdana" pitchFamily="34" charset="0"/>
                <a:ea typeface="Verdana" pitchFamily="34" charset="0"/>
              </a:rPr>
              <a:t>2. Insertion</a:t>
            </a:r>
            <a:endParaRPr lang="en-US" sz="2800" b="1" dirty="0">
              <a:solidFill>
                <a:srgbClr val="00B050"/>
              </a:solidFill>
              <a:latin typeface="Verdana" pitchFamily="34" charset="0"/>
              <a:ea typeface="Verdana" pitchFamily="34" charset="0"/>
            </a:endParaRPr>
          </a:p>
          <a:p>
            <a:pPr>
              <a:buFont typeface="Wingdings" pitchFamily="2" charset="2"/>
              <a:buChar char="§"/>
            </a:pPr>
            <a:r>
              <a:rPr lang="en-US" sz="2400" dirty="0">
                <a:latin typeface="Verdana" pitchFamily="34" charset="0"/>
                <a:ea typeface="Verdana" pitchFamily="34" charset="0"/>
              </a:rPr>
              <a:t>In a single linked list, the insertion operation can be performed in three ways. They are as follows.</a:t>
            </a:r>
          </a:p>
          <a:p>
            <a:pPr marL="514350" indent="-514350">
              <a:buAutoNum type="alphaLcPeriod"/>
            </a:pPr>
            <a:endParaRPr lang="en-US" sz="2400" dirty="0" smtClean="0">
              <a:latin typeface="Verdana" pitchFamily="34" charset="0"/>
              <a:ea typeface="Verdana" pitchFamily="34" charset="0"/>
            </a:endParaRPr>
          </a:p>
          <a:p>
            <a:pPr marL="514350" indent="-514350">
              <a:buAutoNum type="alphaLcPeriod"/>
            </a:pPr>
            <a:r>
              <a:rPr lang="en-US" sz="2400" b="1" dirty="0" smtClean="0">
                <a:solidFill>
                  <a:srgbClr val="FF0000"/>
                </a:solidFill>
                <a:latin typeface="Verdana" pitchFamily="34" charset="0"/>
                <a:ea typeface="Verdana" pitchFamily="34" charset="0"/>
              </a:rPr>
              <a:t>Inserting a node at the beginning of list.</a:t>
            </a:r>
          </a:p>
          <a:p>
            <a:pPr marL="514350" indent="-514350">
              <a:buAutoNum type="alphaLcPeriod"/>
            </a:pPr>
            <a:endParaRPr lang="en-US" sz="2400" b="1" dirty="0" smtClean="0">
              <a:solidFill>
                <a:srgbClr val="FF0000"/>
              </a:solidFill>
              <a:latin typeface="Verdana" pitchFamily="34" charset="0"/>
              <a:ea typeface="Verdana" pitchFamily="34" charset="0"/>
            </a:endParaRPr>
          </a:p>
          <a:p>
            <a:pPr marL="514350" indent="-514350">
              <a:buFont typeface="Arial" pitchFamily="34" charset="0"/>
              <a:buAutoNum type="alphaLcPeriod"/>
            </a:pPr>
            <a:r>
              <a:rPr lang="en-US" sz="2400" b="1" dirty="0">
                <a:solidFill>
                  <a:srgbClr val="FF0000"/>
                </a:solidFill>
                <a:latin typeface="Verdana" pitchFamily="34" charset="0"/>
                <a:ea typeface="Verdana" pitchFamily="34" charset="0"/>
              </a:rPr>
              <a:t>Inserting a node at </a:t>
            </a:r>
            <a:r>
              <a:rPr lang="en-US" sz="2400" b="1" dirty="0" smtClean="0">
                <a:solidFill>
                  <a:srgbClr val="FF0000"/>
                </a:solidFill>
                <a:latin typeface="Verdana" pitchFamily="34" charset="0"/>
                <a:ea typeface="Verdana" pitchFamily="34" charset="0"/>
              </a:rPr>
              <a:t>the end </a:t>
            </a:r>
            <a:r>
              <a:rPr lang="en-US" sz="2400" b="1" dirty="0">
                <a:solidFill>
                  <a:srgbClr val="FF0000"/>
                </a:solidFill>
                <a:latin typeface="Verdana" pitchFamily="34" charset="0"/>
                <a:ea typeface="Verdana" pitchFamily="34" charset="0"/>
              </a:rPr>
              <a:t>of </a:t>
            </a:r>
            <a:r>
              <a:rPr lang="en-US" sz="2400" b="1" dirty="0" smtClean="0">
                <a:solidFill>
                  <a:srgbClr val="FF0000"/>
                </a:solidFill>
                <a:latin typeface="Verdana" pitchFamily="34" charset="0"/>
                <a:ea typeface="Verdana" pitchFamily="34" charset="0"/>
              </a:rPr>
              <a:t>list.</a:t>
            </a:r>
          </a:p>
          <a:p>
            <a:pPr marL="514350" indent="-514350">
              <a:buFont typeface="Arial" pitchFamily="34" charset="0"/>
              <a:buAutoNum type="alphaLcPeriod"/>
            </a:pPr>
            <a:endParaRPr lang="en-US" sz="2400" b="1" dirty="0" smtClean="0">
              <a:solidFill>
                <a:srgbClr val="FF0000"/>
              </a:solidFill>
              <a:latin typeface="Verdana" pitchFamily="34" charset="0"/>
              <a:ea typeface="Verdana" pitchFamily="34" charset="0"/>
            </a:endParaRPr>
          </a:p>
          <a:p>
            <a:pPr marL="514350" indent="-514350">
              <a:buFont typeface="Arial" pitchFamily="34" charset="0"/>
              <a:buAutoNum type="alphaLcPeriod"/>
            </a:pPr>
            <a:r>
              <a:rPr lang="en-US" sz="2400" b="1" dirty="0" smtClean="0">
                <a:solidFill>
                  <a:srgbClr val="FF0000"/>
                </a:solidFill>
                <a:latin typeface="Verdana" pitchFamily="34" charset="0"/>
                <a:ea typeface="Verdana" pitchFamily="34" charset="0"/>
              </a:rPr>
              <a:t>Inserting </a:t>
            </a:r>
            <a:r>
              <a:rPr lang="en-US" sz="2400" b="1" dirty="0">
                <a:solidFill>
                  <a:srgbClr val="FF0000"/>
                </a:solidFill>
                <a:latin typeface="Verdana" pitchFamily="34" charset="0"/>
                <a:ea typeface="Verdana" pitchFamily="34" charset="0"/>
              </a:rPr>
              <a:t>node at the </a:t>
            </a:r>
            <a:r>
              <a:rPr lang="en-US" sz="2400" b="1" dirty="0" smtClean="0">
                <a:solidFill>
                  <a:srgbClr val="FF0000"/>
                </a:solidFill>
                <a:latin typeface="Verdana" pitchFamily="34" charset="0"/>
                <a:ea typeface="Verdana" pitchFamily="34" charset="0"/>
              </a:rPr>
              <a:t>middle </a:t>
            </a:r>
            <a:r>
              <a:rPr lang="en-US" sz="2400" b="1" dirty="0">
                <a:latin typeface="Verdana" pitchFamily="34" charset="0"/>
                <a:ea typeface="Verdana" pitchFamily="34" charset="0"/>
              </a:rPr>
              <a:t>(or at any position)</a:t>
            </a:r>
            <a:r>
              <a:rPr lang="en-US" sz="2400" b="1" dirty="0" smtClean="0">
                <a:solidFill>
                  <a:srgbClr val="FF0000"/>
                </a:solidFill>
                <a:latin typeface="Verdana" pitchFamily="34" charset="0"/>
                <a:ea typeface="Verdana" pitchFamily="34" charset="0"/>
              </a:rPr>
              <a:t> </a:t>
            </a:r>
            <a:r>
              <a:rPr lang="en-US" sz="2400" b="1" dirty="0">
                <a:solidFill>
                  <a:srgbClr val="FF0000"/>
                </a:solidFill>
                <a:latin typeface="Verdana" pitchFamily="34" charset="0"/>
                <a:ea typeface="Verdana" pitchFamily="34" charset="0"/>
              </a:rPr>
              <a:t>of Singly Linked </a:t>
            </a:r>
            <a:r>
              <a:rPr lang="en-US" sz="2400" b="1" dirty="0" smtClean="0">
                <a:solidFill>
                  <a:srgbClr val="FF0000"/>
                </a:solidFill>
                <a:latin typeface="Verdana" pitchFamily="34" charset="0"/>
                <a:ea typeface="Verdana" pitchFamily="34" charset="0"/>
              </a:rPr>
              <a:t>List.</a:t>
            </a:r>
            <a:endParaRPr lang="en-US" sz="24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smtClean="0"/>
              <a:t>/**</a:t>
            </a:r>
            <a:endParaRPr lang="en-US" dirty="0"/>
          </a:p>
          <a:p>
            <a:pPr marL="0" indent="0">
              <a:buNone/>
            </a:pPr>
            <a:r>
              <a:rPr lang="en-US" dirty="0"/>
              <a:t> * Creates a doubly linked list of n nodes.</a:t>
            </a:r>
          </a:p>
          <a:p>
            <a:pPr marL="0" indent="0">
              <a:buNone/>
            </a:pPr>
            <a:r>
              <a:rPr lang="en-US" dirty="0"/>
              <a:t> * @n Number of nodes to be created</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int</a:t>
            </a:r>
            <a:r>
              <a:rPr lang="en-US" dirty="0"/>
              <a:t> i, data;</a:t>
            </a:r>
          </a:p>
          <a:p>
            <a:pPr marL="0" indent="0">
              <a:buNone/>
            </a:pPr>
            <a:r>
              <a:rPr lang="en-US" dirty="0"/>
              <a:t>    </a:t>
            </a:r>
            <a:r>
              <a:rPr lang="en-US" dirty="0" err="1"/>
              <a:t>struct</a:t>
            </a:r>
            <a:r>
              <a:rPr lang="en-US" dirty="0"/>
              <a:t> node *newNode;</a:t>
            </a:r>
          </a:p>
          <a:p>
            <a:pPr marL="0" indent="0">
              <a:buNone/>
            </a:pPr>
            <a:endParaRPr lang="en-US" dirty="0"/>
          </a:p>
          <a:p>
            <a:pPr marL="0" indent="0">
              <a:buNone/>
            </a:pPr>
            <a:r>
              <a:rPr lang="en-US" dirty="0"/>
              <a:t>    if(n &gt;= 1)</a:t>
            </a:r>
          </a:p>
          <a:p>
            <a:pPr marL="0" indent="0">
              <a:buNone/>
            </a:pPr>
            <a:r>
              <a:rPr lang="en-US" dirty="0"/>
              <a:t>    {</a:t>
            </a:r>
          </a:p>
          <a:p>
            <a:pPr marL="0" indent="0">
              <a:buNone/>
            </a:pPr>
            <a:r>
              <a:rPr lang="en-US" dirty="0"/>
              <a:t>        /*</a:t>
            </a:r>
          </a:p>
          <a:p>
            <a:pPr marL="0" indent="0">
              <a:buNone/>
            </a:pPr>
            <a:r>
              <a:rPr lang="en-US" dirty="0"/>
              <a:t>         * Create and link head node</a:t>
            </a:r>
          </a:p>
          <a:p>
            <a:pPr marL="0" indent="0">
              <a:buNone/>
            </a:pPr>
            <a:r>
              <a:rPr lang="en-US" dirty="0"/>
              <a:t>         */</a:t>
            </a:r>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1 node: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a:t>
            </a:r>
          </a:p>
          <a:p>
            <a:pPr marL="0" indent="0">
              <a:buNone/>
            </a:pPr>
            <a:r>
              <a:rPr lang="en-US" dirty="0"/>
              <a:t>        head-&gt;</a:t>
            </a:r>
            <a:r>
              <a:rPr lang="en-US" dirty="0" err="1"/>
              <a:t>prev</a:t>
            </a:r>
            <a:r>
              <a:rPr lang="en-US" dirty="0"/>
              <a:t> = NULL;</a:t>
            </a:r>
          </a:p>
          <a:p>
            <a:pPr marL="0" indent="0">
              <a:buNone/>
            </a:pPr>
            <a:r>
              <a:rPr lang="en-US" dirty="0"/>
              <a:t>        head-&gt;next = NULL;</a:t>
            </a:r>
          </a:p>
          <a:p>
            <a:pPr marL="0" indent="0">
              <a:buNone/>
            </a:pPr>
            <a:endParaRPr lang="en-US" dirty="0"/>
          </a:p>
          <a:p>
            <a:pPr marL="0" indent="0">
              <a:buNone/>
            </a:pPr>
            <a:r>
              <a:rPr lang="en-US" dirty="0"/>
              <a:t>        last = head;</a:t>
            </a:r>
          </a:p>
          <a:p>
            <a:pPr marL="0" indent="0">
              <a:buNone/>
            </a:pPr>
            <a:endParaRPr lang="en-US" dirty="0"/>
          </a:p>
          <a:p>
            <a:pPr marL="0" indent="0">
              <a:buNone/>
            </a:pPr>
            <a:r>
              <a:rPr lang="en-US" dirty="0"/>
              <a:t>        /*</a:t>
            </a:r>
          </a:p>
          <a:p>
            <a:pPr marL="0" indent="0">
              <a:buNone/>
            </a:pPr>
            <a:r>
              <a:rPr lang="en-US" dirty="0"/>
              <a:t>         * Create and link rest of the n-1 nodes</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%d node: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a:t>
            </a:r>
          </a:p>
          <a:p>
            <a:pPr marL="0" indent="0">
              <a:buNone/>
            </a:pPr>
            <a:r>
              <a:rPr lang="en-US" dirty="0"/>
              <a:t>            newNode-&gt;</a:t>
            </a:r>
            <a:r>
              <a:rPr lang="en-US" dirty="0" err="1"/>
              <a:t>prev</a:t>
            </a:r>
            <a:r>
              <a:rPr lang="en-US" dirty="0"/>
              <a:t> = last; // Link new node with the previous node</a:t>
            </a:r>
          </a:p>
          <a:p>
            <a:pPr marL="0" indent="0">
              <a:buNone/>
            </a:pPr>
            <a:r>
              <a:rPr lang="en-US" dirty="0"/>
              <a:t>            newNode-&gt;next = NULL;</a:t>
            </a:r>
          </a:p>
          <a:p>
            <a:pPr marL="0" indent="0">
              <a:buNone/>
            </a:pPr>
            <a:endParaRPr lang="en-US" dirty="0"/>
          </a:p>
          <a:p>
            <a:pPr marL="0" indent="0">
              <a:buNone/>
            </a:pPr>
            <a:r>
              <a:rPr lang="en-US" dirty="0"/>
              <a:t>            last-&gt;next = newNode; // Link previous node with the new node</a:t>
            </a:r>
          </a:p>
          <a:p>
            <a:pPr marL="0" indent="0">
              <a:buNone/>
            </a:pPr>
            <a:r>
              <a:rPr lang="en-US" dirty="0"/>
              <a:t>            last = newNode; // Make new node as last/previous node</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a:t>
            </a:r>
            <a:r>
              <a:rPr lang="en-US" dirty="0" err="1"/>
              <a:t>nDOUBLY</a:t>
            </a:r>
            <a:r>
              <a:rPr lang="en-US" dirty="0"/>
              <a:t>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77500" lnSpcReduction="20000"/>
          </a:bodyPr>
          <a:lstStyle/>
          <a:p>
            <a:pPr marL="0" indent="0">
              <a:buNone/>
            </a:pPr>
            <a:r>
              <a:rPr lang="en-US" sz="1800" dirty="0" smtClean="0"/>
              <a:t>/**</a:t>
            </a:r>
            <a:endParaRPr lang="en-US" sz="1800" dirty="0"/>
          </a:p>
          <a:p>
            <a:pPr marL="0" indent="0">
              <a:buNone/>
            </a:pPr>
            <a:r>
              <a:rPr lang="en-US" sz="1800" dirty="0"/>
              <a:t> * Display the content of the list from beginning to end</a:t>
            </a:r>
          </a:p>
          <a:p>
            <a:pPr marL="0" indent="0">
              <a:buNone/>
            </a:pPr>
            <a:r>
              <a:rPr lang="en-US" sz="1800" dirty="0"/>
              <a:t> */</a:t>
            </a:r>
          </a:p>
          <a:p>
            <a:pPr marL="0" indent="0">
              <a:buNone/>
            </a:pPr>
            <a:r>
              <a:rPr lang="en-US" sz="1800" dirty="0"/>
              <a:t>void </a:t>
            </a:r>
            <a:r>
              <a:rPr lang="en-US" sz="1800" dirty="0" err="1"/>
              <a:t>displayList</a:t>
            </a:r>
            <a:r>
              <a:rPr lang="en-US" sz="1800" dirty="0"/>
              <a:t>()</a:t>
            </a:r>
          </a:p>
          <a:p>
            <a:pPr marL="0" indent="0">
              <a:buNone/>
            </a:pPr>
            <a:r>
              <a:rPr lang="en-US" sz="1800" dirty="0"/>
              <a:t>{</a:t>
            </a:r>
          </a:p>
          <a:p>
            <a:pPr marL="0" indent="0">
              <a:buNone/>
            </a:pPr>
            <a:r>
              <a:rPr lang="en-US" sz="1800" dirty="0"/>
              <a:t>    </a:t>
            </a:r>
            <a:r>
              <a:rPr lang="en-US" sz="1800" dirty="0" err="1"/>
              <a:t>struct</a:t>
            </a:r>
            <a:r>
              <a:rPr lang="en-US" sz="1800" dirty="0"/>
              <a:t> node * temp;</a:t>
            </a:r>
          </a:p>
          <a:p>
            <a:pPr marL="0" indent="0">
              <a:buNone/>
            </a:pPr>
            <a:r>
              <a:rPr lang="en-US" sz="1800" dirty="0"/>
              <a:t>    </a:t>
            </a:r>
            <a:r>
              <a:rPr lang="en-US" sz="1800" dirty="0" err="1"/>
              <a:t>int</a:t>
            </a:r>
            <a:r>
              <a:rPr lang="en-US" sz="1800" dirty="0"/>
              <a:t> n = 1;</a:t>
            </a:r>
          </a:p>
          <a:p>
            <a:pPr marL="0" indent="0">
              <a:buNone/>
            </a:pPr>
            <a:endParaRPr lang="en-US" sz="1800" dirty="0"/>
          </a:p>
          <a:p>
            <a:pPr marL="0" indent="0">
              <a:buNone/>
            </a:pPr>
            <a:r>
              <a:rPr lang="en-US" sz="1800" dirty="0"/>
              <a:t>    if(head == NULL)</a:t>
            </a:r>
          </a:p>
          <a:p>
            <a:pPr marL="0" indent="0">
              <a:buNone/>
            </a:pPr>
            <a:r>
              <a:rPr lang="en-US" sz="1800" dirty="0"/>
              <a:t>    {</a:t>
            </a:r>
          </a:p>
          <a:p>
            <a:pPr marL="0" indent="0">
              <a:buNone/>
            </a:pPr>
            <a:r>
              <a:rPr lang="en-US" sz="1800" dirty="0"/>
              <a:t>        </a:t>
            </a:r>
            <a:r>
              <a:rPr lang="en-US" sz="1800" dirty="0" err="1"/>
              <a:t>printf</a:t>
            </a:r>
            <a:r>
              <a:rPr lang="en-US" sz="1800" dirty="0"/>
              <a:t>("List is empty.\n");</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temp = head;</a:t>
            </a:r>
          </a:p>
          <a:p>
            <a:pPr marL="0" indent="0">
              <a:buNone/>
            </a:pPr>
            <a:r>
              <a:rPr lang="en-US" sz="1800" dirty="0"/>
              <a:t>        </a:t>
            </a:r>
            <a:r>
              <a:rPr lang="en-US" sz="1800" dirty="0" err="1"/>
              <a:t>printf</a:t>
            </a:r>
            <a:r>
              <a:rPr lang="en-US" sz="1800" dirty="0"/>
              <a:t>("DATA IN THE LIST:\n");</a:t>
            </a:r>
          </a:p>
          <a:p>
            <a:pPr marL="0" indent="0">
              <a:buNone/>
            </a:pPr>
            <a:endParaRPr lang="en-US" sz="1800" dirty="0"/>
          </a:p>
          <a:p>
            <a:pPr marL="0" indent="0">
              <a:buNone/>
            </a:pPr>
            <a:r>
              <a:rPr lang="en-US" sz="1800" dirty="0"/>
              <a:t>        while(temp != NULL)</a:t>
            </a:r>
          </a:p>
          <a:p>
            <a:pPr marL="0" indent="0">
              <a:buNone/>
            </a:pPr>
            <a:r>
              <a:rPr lang="en-US" sz="1800" dirty="0"/>
              <a:t>        {</a:t>
            </a:r>
          </a:p>
          <a:p>
            <a:pPr marL="0" indent="0">
              <a:buNone/>
            </a:pPr>
            <a:r>
              <a:rPr lang="en-US" sz="1800" dirty="0"/>
              <a:t>            </a:t>
            </a:r>
            <a:r>
              <a:rPr lang="en-US" sz="1800" dirty="0" err="1"/>
              <a:t>printf</a:t>
            </a:r>
            <a:r>
              <a:rPr lang="en-US" sz="1800" dirty="0"/>
              <a:t>("DATA of %d node = %d\n", n, temp-&gt;data);</a:t>
            </a:r>
          </a:p>
          <a:p>
            <a:pPr marL="0" indent="0">
              <a:buNone/>
            </a:pPr>
            <a:endParaRPr lang="en-US" sz="1800" dirty="0"/>
          </a:p>
          <a:p>
            <a:pPr marL="0" indent="0">
              <a:buNone/>
            </a:pPr>
            <a:r>
              <a:rPr lang="en-US" sz="1800" dirty="0"/>
              <a:t>            n++;</a:t>
            </a:r>
          </a:p>
          <a:p>
            <a:pPr marL="0" indent="0">
              <a:buNone/>
            </a:pPr>
            <a:endParaRPr lang="en-US" sz="1800" dirty="0"/>
          </a:p>
          <a:p>
            <a:pPr marL="0" indent="0">
              <a:buNone/>
            </a:pPr>
            <a:r>
              <a:rPr lang="en-US" sz="1800" dirty="0"/>
              <a:t>            /* Move pointer to next node */</a:t>
            </a:r>
          </a:p>
          <a:p>
            <a:pPr marL="0" indent="0">
              <a:buNone/>
            </a:pPr>
            <a:r>
              <a:rPr lang="en-US" sz="1800" dirty="0"/>
              <a:t>            temp = temp-&gt;next;</a:t>
            </a:r>
          </a:p>
          <a:p>
            <a:pPr marL="0" indent="0">
              <a:buNone/>
            </a:pPr>
            <a:r>
              <a:rPr lang="en-US" sz="1800" dirty="0"/>
              <a:t>        }</a:t>
            </a:r>
          </a:p>
          <a:p>
            <a:pPr marL="0" indent="0">
              <a:buNone/>
            </a:pPr>
            <a:r>
              <a:rPr lang="en-US" sz="1800" dirty="0"/>
              <a:t>    }</a:t>
            </a:r>
          </a:p>
          <a:p>
            <a:pPr marL="0" indent="0">
              <a:buNone/>
            </a:pPr>
            <a:r>
              <a:rPr lang="en-US" sz="1800" dirty="0"/>
              <a:t>}</a:t>
            </a:r>
          </a:p>
          <a:p>
            <a:pPr marL="0" indent="0">
              <a:buNone/>
            </a:pPr>
            <a:endParaRPr lang="en-US" sz="1800" dirty="0"/>
          </a:p>
          <a:p>
            <a:pPr marL="0" indent="0">
              <a:buNone/>
            </a:pPr>
            <a:endParaRPr lang="en-US" sz="1800" dirty="0"/>
          </a:p>
          <a:p>
            <a:pPr marL="0" indent="0">
              <a:buNone/>
            </a:pPr>
            <a:r>
              <a:rPr lang="en-US" sz="1800" dirty="0"/>
              <a:t>/**</a:t>
            </a:r>
          </a:p>
          <a:p>
            <a:pPr marL="0" indent="0">
              <a:buNone/>
            </a:pPr>
            <a:r>
              <a:rPr lang="en-US" sz="1800" dirty="0"/>
              <a:t> * Reverse order of the doubly linked list</a:t>
            </a:r>
          </a:p>
          <a:p>
            <a:pPr marL="0" indent="0">
              <a:buNone/>
            </a:pPr>
            <a:r>
              <a:rPr lang="en-US" sz="1800" dirty="0"/>
              <a:t> */</a:t>
            </a:r>
          </a:p>
          <a:p>
            <a:pPr marL="0" indent="0">
              <a:buNone/>
            </a:pPr>
            <a:r>
              <a:rPr lang="en-US" sz="1800" dirty="0"/>
              <a:t>void </a:t>
            </a:r>
            <a:r>
              <a:rPr lang="en-US" sz="1800" dirty="0" err="1"/>
              <a:t>reverseList</a:t>
            </a:r>
            <a:r>
              <a:rPr lang="en-US" sz="1800" dirty="0"/>
              <a:t>()</a:t>
            </a:r>
          </a:p>
          <a:p>
            <a:pPr marL="0" indent="0">
              <a:buNone/>
            </a:pPr>
            <a:r>
              <a:rPr lang="en-US" sz="1800" dirty="0"/>
              <a:t>{</a:t>
            </a:r>
          </a:p>
          <a:p>
            <a:pPr marL="0" indent="0">
              <a:buNone/>
            </a:pPr>
            <a:r>
              <a:rPr lang="en-US" sz="1800" dirty="0"/>
              <a:t>    </a:t>
            </a:r>
            <a:r>
              <a:rPr lang="en-US" sz="1800" dirty="0" err="1"/>
              <a:t>struct</a:t>
            </a:r>
            <a:r>
              <a:rPr lang="en-US" sz="1800" dirty="0"/>
              <a:t> node *current, *temp;</a:t>
            </a:r>
          </a:p>
          <a:p>
            <a:pPr marL="0" indent="0">
              <a:buNone/>
            </a:pPr>
            <a:endParaRPr lang="en-US" sz="1800" dirty="0"/>
          </a:p>
          <a:p>
            <a:pPr marL="0" indent="0">
              <a:buNone/>
            </a:pPr>
            <a:r>
              <a:rPr lang="en-US" sz="1800" dirty="0"/>
              <a:t>    current = head;</a:t>
            </a:r>
          </a:p>
          <a:p>
            <a:pPr marL="0" indent="0">
              <a:buNone/>
            </a:pPr>
            <a:r>
              <a:rPr lang="en-US" sz="1800" dirty="0"/>
              <a:t>    while(current != NULL)</a:t>
            </a:r>
          </a:p>
          <a:p>
            <a:pPr marL="0" indent="0">
              <a:buNone/>
            </a:pPr>
            <a:r>
              <a:rPr lang="en-US" sz="1800" dirty="0"/>
              <a:t>    {</a:t>
            </a:r>
          </a:p>
          <a:p>
            <a:pPr marL="0" indent="0">
              <a:buNone/>
            </a:pPr>
            <a:r>
              <a:rPr lang="en-US" sz="1800" dirty="0"/>
              <a:t>        /*</a:t>
            </a:r>
          </a:p>
          <a:p>
            <a:pPr marL="0" indent="0">
              <a:buNone/>
            </a:pPr>
            <a:r>
              <a:rPr lang="en-US" sz="1800" dirty="0"/>
              <a:t>         * Swap the previous and next address fields of current node</a:t>
            </a:r>
          </a:p>
          <a:p>
            <a:pPr marL="0" indent="0">
              <a:buNone/>
            </a:pPr>
            <a:r>
              <a:rPr lang="en-US" sz="1800" dirty="0"/>
              <a:t>         */</a:t>
            </a:r>
          </a:p>
          <a:p>
            <a:pPr marL="0" indent="0">
              <a:buNone/>
            </a:pPr>
            <a:r>
              <a:rPr lang="en-US" sz="1800" dirty="0"/>
              <a:t>        temp = current-&gt;next;</a:t>
            </a:r>
          </a:p>
          <a:p>
            <a:pPr marL="0" indent="0">
              <a:buNone/>
            </a:pPr>
            <a:r>
              <a:rPr lang="en-US" sz="1800" dirty="0"/>
              <a:t>        current-&gt;next = current-&gt;</a:t>
            </a:r>
            <a:r>
              <a:rPr lang="en-US" sz="1800" dirty="0" err="1"/>
              <a:t>prev</a:t>
            </a:r>
            <a:r>
              <a:rPr lang="en-US" sz="1800" dirty="0"/>
              <a:t>;</a:t>
            </a:r>
          </a:p>
          <a:p>
            <a:pPr marL="0" indent="0">
              <a:buNone/>
            </a:pPr>
            <a:r>
              <a:rPr lang="en-US" sz="1800" dirty="0"/>
              <a:t>        current-&gt;</a:t>
            </a:r>
            <a:r>
              <a:rPr lang="en-US" sz="1800" dirty="0" err="1"/>
              <a:t>prev</a:t>
            </a:r>
            <a:r>
              <a:rPr lang="en-US" sz="1800" dirty="0"/>
              <a:t> = temp;</a:t>
            </a:r>
          </a:p>
          <a:p>
            <a:pPr marL="0" indent="0">
              <a:buNone/>
            </a:pPr>
            <a:endParaRPr lang="en-US" sz="1800" dirty="0"/>
          </a:p>
          <a:p>
            <a:pPr marL="0" indent="0">
              <a:buNone/>
            </a:pPr>
            <a:r>
              <a:rPr lang="en-US" sz="1800" dirty="0"/>
              <a:t>        /* Move the current pointer to next node which is stored in temp */</a:t>
            </a:r>
          </a:p>
          <a:p>
            <a:pPr marL="0" indent="0">
              <a:buNone/>
            </a:pPr>
            <a:r>
              <a:rPr lang="en-US" sz="1800" dirty="0"/>
              <a:t>        current = temp;</a:t>
            </a:r>
          </a:p>
          <a:p>
            <a:pPr marL="0" indent="0">
              <a:buNone/>
            </a:pPr>
            <a:r>
              <a:rPr lang="en-US" sz="1800" dirty="0"/>
              <a:t>    }</a:t>
            </a:r>
          </a:p>
          <a:p>
            <a:pPr marL="0" indent="0">
              <a:buNone/>
            </a:pPr>
            <a:r>
              <a:rPr lang="en-US" sz="1800" dirty="0"/>
              <a:t>    </a:t>
            </a:r>
          </a:p>
          <a:p>
            <a:pPr marL="0" indent="0">
              <a:buNone/>
            </a:pPr>
            <a:r>
              <a:rPr lang="en-US" sz="1800" dirty="0"/>
              <a:t>    /* </a:t>
            </a:r>
          </a:p>
          <a:p>
            <a:pPr marL="0" indent="0">
              <a:buNone/>
            </a:pPr>
            <a:r>
              <a:rPr lang="en-US" sz="1800" dirty="0"/>
              <a:t>     * Swap the head and last pointers</a:t>
            </a:r>
          </a:p>
          <a:p>
            <a:pPr marL="0" indent="0">
              <a:buNone/>
            </a:pPr>
            <a:r>
              <a:rPr lang="en-US" sz="1800" dirty="0"/>
              <a:t>     */</a:t>
            </a:r>
          </a:p>
          <a:p>
            <a:pPr marL="0" indent="0">
              <a:buNone/>
            </a:pPr>
            <a:r>
              <a:rPr lang="en-US" sz="1800" dirty="0"/>
              <a:t>    temp = head;</a:t>
            </a:r>
          </a:p>
          <a:p>
            <a:pPr marL="0" indent="0">
              <a:buNone/>
            </a:pPr>
            <a:r>
              <a:rPr lang="en-US" sz="1800" dirty="0"/>
              <a:t>    head = last;</a:t>
            </a:r>
          </a:p>
          <a:p>
            <a:pPr marL="0" indent="0">
              <a:buNone/>
            </a:pPr>
            <a:r>
              <a:rPr lang="en-US" sz="1800" dirty="0"/>
              <a:t>    last = temp;</a:t>
            </a:r>
          </a:p>
          <a:p>
            <a:pPr marL="0" indent="0">
              <a:buNone/>
            </a:pPr>
            <a:endParaRPr lang="en-US" sz="1800" dirty="0"/>
          </a:p>
          <a:p>
            <a:pPr marL="0" indent="0">
              <a:buNone/>
            </a:pPr>
            <a:r>
              <a:rPr lang="en-US" sz="1800" dirty="0"/>
              <a:t>    </a:t>
            </a:r>
            <a:r>
              <a:rPr lang="en-US" sz="1800" dirty="0" err="1"/>
              <a:t>printf</a:t>
            </a:r>
            <a:r>
              <a:rPr lang="en-US" sz="1800" dirty="0"/>
              <a:t>("LIST REVERSED SUCCESSFULLY.\n");</a:t>
            </a:r>
          </a:p>
          <a:p>
            <a:pPr marL="0" indent="0">
              <a:buNone/>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p14="http://schemas.microsoft.com/office/powerpoint/2010/main" val="17001705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marL="0" indent="0">
              <a:buNone/>
            </a:pPr>
            <a:r>
              <a:rPr lang="en-US" sz="2400" b="1" dirty="0">
                <a:solidFill>
                  <a:srgbClr val="FF0000"/>
                </a:solidFill>
                <a:latin typeface="Bookman Old Style" pitchFamily="18" charset="0"/>
                <a:ea typeface="Verdana" pitchFamily="34" charset="0"/>
              </a:rPr>
              <a:t>Advantages of Doubly linked list</a:t>
            </a:r>
          </a:p>
          <a:p>
            <a:pPr>
              <a:buFont typeface="Wingdings" pitchFamily="2" charset="2"/>
              <a:buChar char="§"/>
            </a:pPr>
            <a:r>
              <a:rPr lang="en-US" sz="2400" dirty="0" smtClean="0">
                <a:latin typeface="Bookman Old Style" pitchFamily="18" charset="0"/>
                <a:ea typeface="Verdana" pitchFamily="34" charset="0"/>
              </a:rPr>
              <a:t>Allows </a:t>
            </a:r>
            <a:r>
              <a:rPr lang="en-US" sz="2400" dirty="0">
                <a:latin typeface="Bookman Old Style" pitchFamily="18" charset="0"/>
                <a:ea typeface="Verdana" pitchFamily="34" charset="0"/>
              </a:rPr>
              <a:t>traversal of nodes in both direction which is not possible in singly linked list.</a:t>
            </a:r>
          </a:p>
          <a:p>
            <a:pPr>
              <a:buFont typeface="Wingdings" pitchFamily="2" charset="2"/>
              <a:buChar char="§"/>
            </a:pPr>
            <a:r>
              <a:rPr lang="en-US" sz="2400" dirty="0">
                <a:latin typeface="Bookman Old Style" pitchFamily="18" charset="0"/>
                <a:ea typeface="Verdana" pitchFamily="34" charset="0"/>
              </a:rPr>
              <a:t>Deletion of nodes is easy when compared to singly linked list, as in singly linked list deletion requires a pointer to the node and previous node to be deleted. Which is not in case of doubly linked list we only need the pointer which is to be deleted.</a:t>
            </a:r>
          </a:p>
          <a:p>
            <a:pPr>
              <a:buFont typeface="Wingdings" pitchFamily="2" charset="2"/>
              <a:buChar char="§"/>
            </a:pPr>
            <a:r>
              <a:rPr lang="en-US" sz="2400" dirty="0">
                <a:latin typeface="Bookman Old Style" pitchFamily="18" charset="0"/>
                <a:ea typeface="Verdana" pitchFamily="34" charset="0"/>
              </a:rPr>
              <a:t>Reversing the list is simple and straightforward.</a:t>
            </a:r>
          </a:p>
          <a:p>
            <a:pPr>
              <a:buFont typeface="Wingdings" pitchFamily="2" charset="2"/>
              <a:buChar char="§"/>
            </a:pPr>
            <a:r>
              <a:rPr lang="en-US" sz="2400" dirty="0">
                <a:latin typeface="Bookman Old Style" pitchFamily="18" charset="0"/>
                <a:ea typeface="Verdana" pitchFamily="34" charset="0"/>
              </a:rPr>
              <a:t>Can allocate or de-allocate memory easily when required during its execution.</a:t>
            </a:r>
          </a:p>
          <a:p>
            <a:pPr>
              <a:buFont typeface="Wingdings" pitchFamily="2" charset="2"/>
              <a:buChar char="§"/>
            </a:pPr>
            <a:r>
              <a:rPr lang="en-US" sz="2400" dirty="0">
                <a:latin typeface="Bookman Old Style" pitchFamily="18" charset="0"/>
                <a:ea typeface="Verdana" pitchFamily="34" charset="0"/>
              </a:rPr>
              <a:t>It is one of most efficient data structure to implement when traversing in both direction is required.</a:t>
            </a:r>
          </a:p>
          <a:p>
            <a:pPr>
              <a:buFont typeface="Wingdings" pitchFamily="2" charset="2"/>
              <a:buChar char="§"/>
            </a:pPr>
            <a:endParaRPr lang="en-US" sz="2000" dirty="0">
              <a:latin typeface="Bookman Old Style" pitchFamily="18"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32480765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Bookman Old Style" pitchFamily="18" charset="0"/>
              <a:ea typeface="Verdana" pitchFamily="34" charset="0"/>
            </a:endParaRPr>
          </a:p>
          <a:p>
            <a:pPr marL="0" indent="0">
              <a:buNone/>
            </a:pPr>
            <a:r>
              <a:rPr lang="en-US" sz="2400" b="1" dirty="0" smtClean="0">
                <a:solidFill>
                  <a:srgbClr val="FF0000"/>
                </a:solidFill>
                <a:latin typeface="Bookman Old Style" pitchFamily="18" charset="0"/>
                <a:ea typeface="Verdana" pitchFamily="34" charset="0"/>
              </a:rPr>
              <a:t>Disadvantages </a:t>
            </a:r>
            <a:r>
              <a:rPr lang="en-US" sz="2400" b="1" dirty="0">
                <a:solidFill>
                  <a:srgbClr val="FF0000"/>
                </a:solidFill>
                <a:latin typeface="Bookman Old Style" pitchFamily="18" charset="0"/>
                <a:ea typeface="Verdana" pitchFamily="34" charset="0"/>
              </a:rPr>
              <a:t>of Doubly linked list</a:t>
            </a:r>
          </a:p>
          <a:p>
            <a:pPr>
              <a:buFont typeface="Wingdings" pitchFamily="2" charset="2"/>
              <a:buChar char="§"/>
            </a:pPr>
            <a:r>
              <a:rPr lang="en-US" sz="2400" dirty="0" smtClean="0">
                <a:latin typeface="Bookman Old Style" pitchFamily="18" charset="0"/>
                <a:ea typeface="Verdana" pitchFamily="34" charset="0"/>
              </a:rPr>
              <a:t>It </a:t>
            </a:r>
            <a:r>
              <a:rPr lang="en-US" sz="2400" dirty="0">
                <a:latin typeface="Bookman Old Style" pitchFamily="18" charset="0"/>
                <a:ea typeface="Verdana" pitchFamily="34" charset="0"/>
              </a:rPr>
              <a:t>uses extra memory when compared to array and singly linked list</a:t>
            </a:r>
            <a:r>
              <a:rPr lang="en-US" sz="2400" dirty="0" smtClean="0">
                <a:latin typeface="Bookman Old Style" pitchFamily="18" charset="0"/>
                <a:ea typeface="Verdana" pitchFamily="34" charset="0"/>
              </a:rPr>
              <a:t>.</a:t>
            </a:r>
          </a:p>
          <a:p>
            <a:pPr marL="0" indent="0">
              <a:buNone/>
            </a:pPr>
            <a:endParaRPr lang="en-US" sz="2400" dirty="0">
              <a:latin typeface="Bookman Old Style" pitchFamily="18" charset="0"/>
              <a:ea typeface="Verdana" pitchFamily="34" charset="0"/>
            </a:endParaRPr>
          </a:p>
          <a:p>
            <a:pPr>
              <a:buFont typeface="Wingdings" pitchFamily="2" charset="2"/>
              <a:buChar char="§"/>
            </a:pPr>
            <a:r>
              <a:rPr lang="en-US" sz="2400" dirty="0">
                <a:latin typeface="Bookman Old Style" pitchFamily="18" charset="0"/>
              </a:rPr>
              <a:t>Insertion and deletion take more time than linear linked list because more pointer operations are required than linear linked list. </a:t>
            </a: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a typeface="Verdana" pitchFamily="34" charset="0"/>
            </a:endParaRPr>
          </a:p>
          <a:p>
            <a:pPr>
              <a:buFont typeface="Wingdings" pitchFamily="2" charset="2"/>
              <a:buChar char="§"/>
            </a:pPr>
            <a:endParaRPr lang="en-US" sz="2400" dirty="0" smtClean="0">
              <a:latin typeface="Bookman Old Style" pitchFamily="18" charset="0"/>
              <a:ea typeface="Verdana" pitchFamily="34" charset="0"/>
            </a:endParaRPr>
          </a:p>
          <a:p>
            <a:pPr>
              <a:buFont typeface="Wingdings" pitchFamily="2" charset="2"/>
              <a:buChar char="§"/>
            </a:pPr>
            <a:endParaRPr lang="en-US" sz="2400" dirty="0">
              <a:latin typeface="Bookman Old Style" pitchFamily="18" charset="0"/>
              <a:ea typeface="Verdana" pitchFamily="34" charset="0"/>
            </a:endParaRPr>
          </a:p>
          <a:p>
            <a:pPr marL="0" indent="0">
              <a:buNone/>
            </a:pPr>
            <a:endParaRPr lang="en-US" sz="2400" dirty="0">
              <a:latin typeface="Bookman Old Style" pitchFamily="18"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386723109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Implementing Stacks and Queues with Linked Lists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Because linked lists store data elements in linear sequences, they can be used to give alternative implementations of stacks and queues. </a:t>
            </a:r>
            <a:endParaRPr lang="en-US" dirty="0" smtClean="0"/>
          </a:p>
          <a:p>
            <a:r>
              <a:rPr lang="en-US" dirty="0" smtClean="0"/>
              <a:t>One </a:t>
            </a:r>
            <a:r>
              <a:rPr lang="en-US" dirty="0"/>
              <a:t>advantage to using linked lists is that we don't have to worry about filling up something like an array - we can just keep allocating cells as long as we need to (unless we run out of memory).</a:t>
            </a:r>
          </a:p>
          <a:p>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p14="http://schemas.microsoft.com/office/powerpoint/2010/main" val="29589800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t>Implementing a stack using a linked list is particularly easy because all accesses to a stack are at the top. One end of a linked list, the beginning, is always directly accessible. We should therefore arrange the elements so that the top element of the stack is at the beginning of the linked list, and the bottom element of the stack is at the end of the linked list. We can represent an empty stack with </a:t>
            </a:r>
            <a:r>
              <a:rPr lang="en-US" b="1" dirty="0"/>
              <a:t>null</a:t>
            </a:r>
            <a:r>
              <a:rPr lang="en-US" dirty="0"/>
              <a:t>.</a:t>
            </a: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p14="http://schemas.microsoft.com/office/powerpoint/2010/main" val="34101375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a:t>The </a:t>
            </a:r>
            <a:r>
              <a:rPr lang="en-US" b="1" dirty="0"/>
              <a:t>public</a:t>
            </a:r>
            <a:r>
              <a:rPr lang="en-US" dirty="0"/>
              <a:t> methods </a:t>
            </a:r>
            <a:r>
              <a:rPr lang="en-US" b="1" dirty="0"/>
              <a:t>Push</a:t>
            </a:r>
            <a:r>
              <a:rPr lang="en-US" dirty="0"/>
              <a:t>, </a:t>
            </a:r>
            <a:r>
              <a:rPr lang="en-US" b="1" dirty="0"/>
              <a:t>Peek</a:t>
            </a:r>
            <a:r>
              <a:rPr lang="en-US" dirty="0"/>
              <a:t>, and </a:t>
            </a:r>
            <a:r>
              <a:rPr lang="en-US" b="1" dirty="0"/>
              <a:t>Pop</a:t>
            </a:r>
            <a:r>
              <a:rPr lang="en-US" dirty="0"/>
              <a:t> are then fairly straightforward to implement. For </a:t>
            </a:r>
            <a:r>
              <a:rPr lang="en-US" b="1" dirty="0"/>
              <a:t>Push</a:t>
            </a:r>
            <a:r>
              <a:rPr lang="en-US" dirty="0"/>
              <a:t> we need to add the given element to a new cell at the beginning of the linked list, as shown in </a:t>
            </a:r>
            <a:r>
              <a:rPr lang="en-US" dirty="0">
                <a:hlinkClick r:id="rId2"/>
              </a:rPr>
              <a:t>the previous section</a:t>
            </a:r>
            <a:r>
              <a:rPr lang="en-US" dirty="0"/>
              <a:t>, and update the </a:t>
            </a:r>
            <a:r>
              <a:rPr lang="en-US" b="1" dirty="0"/>
              <a:t>Count</a:t>
            </a:r>
            <a:r>
              <a:rPr lang="en-US" dirty="0"/>
              <a:t>. To implement </a:t>
            </a:r>
            <a:r>
              <a:rPr lang="en-US" b="1" dirty="0"/>
              <a:t>Peek</a:t>
            </a:r>
            <a:r>
              <a:rPr lang="en-US" dirty="0"/>
              <a:t>, if the stack is nonempty, we simply return the </a:t>
            </a:r>
            <a:r>
              <a:rPr lang="en-US" b="1" dirty="0"/>
              <a:t>Data</a:t>
            </a:r>
            <a:r>
              <a:rPr lang="en-US" dirty="0"/>
              <a:t> property of the cell at the beginning of the linked list; otherwise, we throw an </a:t>
            </a:r>
            <a:r>
              <a:rPr lang="en-US" b="1" dirty="0" err="1"/>
              <a:t>InvalidOperationException</a:t>
            </a:r>
            <a:r>
              <a:rPr lang="en-US" dirty="0"/>
              <a:t>. To implement </a:t>
            </a:r>
            <a:r>
              <a:rPr lang="en-US" b="1" dirty="0"/>
              <a:t>Pop</a:t>
            </a:r>
            <a:r>
              <a:rPr lang="en-US" dirty="0"/>
              <a:t>:</a:t>
            </a:r>
          </a:p>
          <a:p>
            <a:pPr lvl="0" algn="just"/>
            <a:r>
              <a:rPr lang="en-US" dirty="0"/>
              <a:t>Using </a:t>
            </a:r>
            <a:r>
              <a:rPr lang="en-US" b="1" dirty="0"/>
              <a:t>Peek</a:t>
            </a:r>
            <a:r>
              <a:rPr lang="en-US" dirty="0"/>
              <a:t>, obtain the element to be returned;</a:t>
            </a:r>
          </a:p>
          <a:p>
            <a:pPr lvl="0" algn="just"/>
            <a:r>
              <a:rPr lang="en-US" dirty="0"/>
              <a:t>Remove the first element from the linked list as shown in </a:t>
            </a:r>
            <a:r>
              <a:rPr lang="en-US" dirty="0">
                <a:hlinkClick r:id="rId2"/>
              </a:rPr>
              <a:t>the previous section</a:t>
            </a:r>
            <a:r>
              <a:rPr lang="en-US" dirty="0"/>
              <a:t>;</a:t>
            </a:r>
          </a:p>
          <a:p>
            <a:pPr lvl="0" algn="just"/>
            <a:r>
              <a:rPr lang="en-US" dirty="0"/>
              <a:t>Update the </a:t>
            </a:r>
            <a:r>
              <a:rPr lang="en-US" b="1" dirty="0"/>
              <a:t>Count</a:t>
            </a:r>
            <a:r>
              <a:rPr lang="en-US" dirty="0"/>
              <a:t>; and</a:t>
            </a:r>
          </a:p>
          <a:p>
            <a:pPr lvl="0"/>
            <a:r>
              <a:rPr lang="en-US" dirty="0"/>
              <a:t>Return the retrieved value.</a:t>
            </a: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9238847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Implementing a queue is a little more involved because we need to operate at both ends of the linked list. For efficiency, we should keep a reference to the last cell in the linked list, as this will allow us to access both ends of the linked list directly. </a:t>
            </a: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p14="http://schemas.microsoft.com/office/powerpoint/2010/main" val="8879905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59594"/>
            <a:ext cx="8382000" cy="4938712"/>
          </a:xfrm>
        </p:spPr>
        <p:txBody>
          <a:bodyPr>
            <a:normAutofit fontScale="92500" lnSpcReduction="20000"/>
          </a:bodyPr>
          <a:lstStyle/>
          <a:p>
            <a:pPr algn="just"/>
            <a:endParaRPr lang="en-US" dirty="0" smtClean="0"/>
          </a:p>
          <a:p>
            <a:pPr algn="just"/>
            <a:r>
              <a:rPr lang="en-US" dirty="0" smtClean="0"/>
              <a:t>We </a:t>
            </a:r>
            <a:r>
              <a:rPr lang="en-US" dirty="0"/>
              <a:t>now need to decide which end to make the front of the queue. As we saw in </a:t>
            </a:r>
            <a:r>
              <a:rPr lang="en-US" dirty="0">
                <a:hlinkClick r:id="rId2"/>
              </a:rPr>
              <a:t>the previous section</a:t>
            </a:r>
            <a:r>
              <a:rPr lang="en-US" dirty="0"/>
              <a:t>, both inserting and removing can be done efficiently at the beginning of a linked list. Likewise, it is easy to insert an element at the end if we have a reference to the last cell. Suppose, for example, that last refers to the last cell in a linked list, and that cell refers to a </a:t>
            </a:r>
            <a:r>
              <a:rPr lang="en-US" b="1" dirty="0" err="1"/>
              <a:t>LinkedListCell</a:t>
            </a:r>
            <a:r>
              <a:rPr lang="en-US" b="1" dirty="0"/>
              <a:t>&lt;T&gt;</a:t>
            </a:r>
            <a:r>
              <a:rPr lang="en-US" dirty="0"/>
              <a:t> that we want to insert at the end. Suppose further that the linked list is not empty (that will be a special case that we'll need to handle). </a:t>
            </a:r>
            <a:endParaRPr lang="en-US" dirty="0" smtClean="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128</a:t>
            </a:fld>
            <a:endParaRPr lang="en-US"/>
          </a:p>
        </p:txBody>
      </p:sp>
      <p:sp>
        <p:nvSpPr>
          <p:cNvPr id="6" name="Rectangle 2"/>
          <p:cNvSpPr>
            <a:spLocks noChangeArrowheads="1"/>
          </p:cNvSpPr>
          <p:nvPr/>
        </p:nvSpPr>
        <p:spPr bwMode="auto">
          <a:xfrm>
            <a:off x="303726" y="304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We will therefore have the following:</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73" name="Picture 1" descr="Implementing a queue with a linked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00289"/>
            <a:ext cx="6203618" cy="7381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381000" y="2933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5311671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6" name="Content Placeholder 5" descr="A cell to insert at the end of a linked list"/>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828800" y="581799"/>
            <a:ext cx="4869180" cy="822960"/>
          </a:xfrm>
          <a:prstGeom prst="rect">
            <a:avLst/>
          </a:prstGeom>
          <a:noFill/>
          <a:ln>
            <a:noFill/>
          </a:ln>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129</a:t>
            </a:fld>
            <a:endParaRPr lang="en-US"/>
          </a:p>
        </p:txBody>
      </p:sp>
      <p:sp>
        <p:nvSpPr>
          <p:cNvPr id="8" name="Rectangle 7"/>
          <p:cNvSpPr/>
          <p:nvPr/>
        </p:nvSpPr>
        <p:spPr>
          <a:xfrm>
            <a:off x="186690" y="1711920"/>
            <a:ext cx="8153400" cy="4959563"/>
          </a:xfrm>
          <a:prstGeom prst="rect">
            <a:avLst/>
          </a:prstGeom>
        </p:spPr>
        <p:txBody>
          <a:bodyPr wrap="square">
            <a:spAutoFit/>
          </a:bodyPr>
          <a:lstStyle/>
          <a:p>
            <a:pPr>
              <a:lnSpc>
                <a:spcPct val="107000"/>
              </a:lnSpc>
              <a:spcAft>
                <a:spcPts val="80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We therefore need to:</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Construct a new </a:t>
            </a:r>
            <a:r>
              <a:rPr lang="en-US" b="1"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LinkedListCell</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&lt;T&gt;</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Assign it to the field denoting the front of the queue;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Assign it to the field denoting the back of the queue;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Store the given element in its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Data</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property; and</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tabLst>
                <a:tab pos="4572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Update the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Count</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Note that there is no need to initialize the new cell's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Next</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property, as it will automatically be initialized to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null</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If the queue is nonempty, the only step that changes is Step 2. Because the queue is nonempty, we don't want to make the new cell the front of the queue; instead, we need to insert it at the end of the linked list, as outlined above.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The implementations of the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Peek</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and </a:t>
            </a:r>
            <a:r>
              <a:rPr lang="en-US" b="1" dirty="0" err="1">
                <a:solidFill>
                  <a:srgbClr val="000000"/>
                </a:solidFill>
                <a:latin typeface="Arial" panose="020B0604020202020204" pitchFamily="34" charset="0"/>
                <a:ea typeface="Times New Roman" panose="02020603050405020304" pitchFamily="18" charset="0"/>
                <a:cs typeface="Times New Roman" panose="02020603050405020304" pitchFamily="18" charset="0"/>
              </a:rPr>
              <a:t>Dequeue</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methods are essentially the same as the implementations of the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Peek</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and </a:t>
            </a:r>
            <a:r>
              <a:rPr lang="en-U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Pop</a:t>
            </a: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methods, respectively, for a stack.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647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insert a new node at the </a:t>
            </a:r>
            <a:r>
              <a:rPr lang="en-US" sz="2800" b="1" dirty="0" smtClean="0">
                <a:solidFill>
                  <a:srgbClr val="FF0000"/>
                </a:solidFill>
                <a:latin typeface="Verdana" pitchFamily="34" charset="0"/>
                <a:ea typeface="Verdana" pitchFamily="34" charset="0"/>
              </a:rPr>
              <a:t>beginning </a:t>
            </a:r>
            <a:r>
              <a:rPr lang="en-US" sz="2800" b="1" dirty="0">
                <a:solidFill>
                  <a:srgbClr val="FF0000"/>
                </a:solidFill>
                <a:latin typeface="Verdana" pitchFamily="34" charset="0"/>
                <a:ea typeface="Verdana" pitchFamily="34" charset="0"/>
              </a:rPr>
              <a:t>of a Singly 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7448621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10600" cy="5715000"/>
          </a:xfrm>
        </p:spPr>
        <p:txBody>
          <a:bodyPr>
            <a:normAutofit fontScale="85000" lnSpcReduction="10000"/>
          </a:bodyPr>
          <a:lstStyle/>
          <a:p>
            <a:pPr algn="just"/>
            <a:r>
              <a:rPr lang="en-US" dirty="0"/>
              <a:t>The implementations described in this section are simpler than the implementations using arrays, mainly due to the fact that we don't need to rebuild the structure when we fill up the space available. While these implementations are also pretty efficient, it turns out that the array-based implementations tend to out-perform the linked-list-based implementations. This might be counterintuitive at first because rebuilding the structures when the array is filled is expensive. However, due to the fact that we double the size of the array each time we need a new one, this rebuilding is done so rarely in practice that it ends up having minimal impact on performance. Due to hardware and low-level software issues, the overhead involved in using arrays usually ends up being less.</a:t>
            </a:r>
          </a:p>
          <a:p>
            <a:pPr algn="just"/>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130</a:t>
            </a:fld>
            <a:endParaRPr lang="en-US"/>
          </a:p>
        </p:txBody>
      </p:sp>
    </p:spTree>
    <p:extLst>
      <p:ext uri="{BB962C8B-B14F-4D97-AF65-F5344CB8AC3E}">
        <p14:creationId xmlns:p14="http://schemas.microsoft.com/office/powerpoint/2010/main" val="1581718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b="1" dirty="0" smtClean="0">
              <a:solidFill>
                <a:srgbClr val="FF0000"/>
              </a:solidFill>
              <a:latin typeface="Verdana" pitchFamily="34" charset="0"/>
              <a:ea typeface="Verdana" pitchFamily="34" charset="0"/>
            </a:endParaRPr>
          </a:p>
          <a:p>
            <a:pPr marL="0" indent="0" algn="ctr">
              <a:buNone/>
            </a:pPr>
            <a:endParaRPr lang="en-US" b="1" dirty="0">
              <a:solidFill>
                <a:srgbClr val="FF0000"/>
              </a:solidFill>
              <a:latin typeface="Verdana" pitchFamily="34" charset="0"/>
              <a:ea typeface="Verdana" pitchFamily="34" charset="0"/>
            </a:endParaRPr>
          </a:p>
          <a:p>
            <a:pPr marL="0" indent="0" algn="ctr">
              <a:buNone/>
            </a:pPr>
            <a:r>
              <a:rPr lang="en-US" sz="4400" b="1" dirty="0" smtClean="0">
                <a:solidFill>
                  <a:srgbClr val="FF0000"/>
                </a:solidFill>
                <a:latin typeface="Verdana" pitchFamily="34" charset="0"/>
                <a:ea typeface="Verdana" pitchFamily="34" charset="0"/>
              </a:rPr>
              <a:t>Assignment</a:t>
            </a:r>
            <a:endParaRPr lang="en-US" sz="4400" b="1" dirty="0">
              <a:solidFill>
                <a:srgbClr val="FF0000"/>
              </a:solidFill>
              <a:latin typeface="Verdana" pitchFamily="34" charset="0"/>
              <a:ea typeface="Verdana" pitchFamily="34"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34443729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457200" indent="-457200">
              <a:buFont typeface="+mj-lt"/>
              <a:buAutoNum type="arabicPeriod"/>
            </a:pPr>
            <a:r>
              <a:rPr lang="en-US" sz="2400" dirty="0" smtClean="0">
                <a:latin typeface="Verdana" pitchFamily="34" charset="0"/>
                <a:ea typeface="Verdana" pitchFamily="34" charset="0"/>
              </a:rPr>
              <a:t>What is linked list? Write down the advantages and disadvantage of linked list.</a:t>
            </a:r>
          </a:p>
          <a:p>
            <a:pPr marL="457200" indent="-457200">
              <a:buFont typeface="+mj-lt"/>
              <a:buAutoNum type="arabicPeriod"/>
            </a:pPr>
            <a:r>
              <a:rPr lang="en-US" sz="2400" dirty="0" smtClean="0">
                <a:latin typeface="Verdana" pitchFamily="34" charset="0"/>
                <a:ea typeface="Verdana" pitchFamily="34" charset="0"/>
              </a:rPr>
              <a:t>What is singly linked list? Explain with an example.</a:t>
            </a:r>
          </a:p>
          <a:p>
            <a:pPr marL="457200" indent="-457200">
              <a:buFont typeface="+mj-lt"/>
              <a:buAutoNum type="arabicPeriod"/>
            </a:pPr>
            <a:r>
              <a:rPr lang="en-US" sz="2400" dirty="0" smtClean="0">
                <a:latin typeface="Verdana" pitchFamily="34" charset="0"/>
                <a:ea typeface="Verdana" pitchFamily="34" charset="0"/>
              </a:rPr>
              <a:t>Write down the basic structure of single linked list. What are the basic operation of single linked list?</a:t>
            </a:r>
          </a:p>
          <a:p>
            <a:pPr marL="457200" indent="-457200">
              <a:buFont typeface="+mj-lt"/>
              <a:buAutoNum type="arabicPeriod"/>
            </a:pPr>
            <a:r>
              <a:rPr lang="en-US" sz="2400" dirty="0" smtClean="0">
                <a:latin typeface="Verdana" pitchFamily="34" charset="0"/>
                <a:ea typeface="Verdana" pitchFamily="34" charset="0"/>
              </a:rPr>
              <a:t>Write down the algorithm to insert a node at the beginning of a single linked list.</a:t>
            </a:r>
          </a:p>
          <a:p>
            <a:pPr marL="457200" indent="-457200">
              <a:buFont typeface="+mj-lt"/>
              <a:buAutoNum type="arabicPeriod"/>
            </a:pPr>
            <a:r>
              <a:rPr lang="en-US" sz="2400" dirty="0">
                <a:latin typeface="Verdana" pitchFamily="34" charset="0"/>
                <a:ea typeface="Verdana" pitchFamily="34" charset="0"/>
              </a:rPr>
              <a:t>Write down the algorithm to insert a node at the </a:t>
            </a:r>
            <a:r>
              <a:rPr lang="en-US" sz="2400" dirty="0" smtClean="0">
                <a:latin typeface="Verdana" pitchFamily="34" charset="0"/>
                <a:ea typeface="Verdana" pitchFamily="34" charset="0"/>
              </a:rPr>
              <a:t>end </a:t>
            </a:r>
            <a:r>
              <a:rPr lang="en-US" sz="2400" dirty="0">
                <a:latin typeface="Verdana" pitchFamily="34" charset="0"/>
                <a:ea typeface="Verdana" pitchFamily="34" charset="0"/>
              </a:rPr>
              <a:t>of a single linked list.</a:t>
            </a:r>
          </a:p>
          <a:p>
            <a:pPr marL="457200" indent="-457200">
              <a:buFont typeface="+mj-lt"/>
              <a:buAutoNum type="arabicPeriod"/>
            </a:pPr>
            <a:r>
              <a:rPr lang="en-US" sz="2400" dirty="0">
                <a:latin typeface="Verdana" pitchFamily="34" charset="0"/>
                <a:ea typeface="Verdana" pitchFamily="34" charset="0"/>
              </a:rPr>
              <a:t>Write down the algorithm to insert a node at the </a:t>
            </a:r>
            <a:r>
              <a:rPr lang="en-US" sz="2400" dirty="0" smtClean="0">
                <a:latin typeface="Verdana" pitchFamily="34" charset="0"/>
                <a:ea typeface="Verdana" pitchFamily="34" charset="0"/>
              </a:rPr>
              <a:t>middle of </a:t>
            </a:r>
            <a:r>
              <a:rPr lang="en-US" sz="2400" dirty="0">
                <a:latin typeface="Verdana" pitchFamily="34" charset="0"/>
                <a:ea typeface="Verdana" pitchFamily="34" charset="0"/>
              </a:rPr>
              <a:t>a single linked list</a:t>
            </a:r>
            <a:r>
              <a:rPr lang="en-US" sz="2400" dirty="0" smtClean="0">
                <a:latin typeface="Verdana" pitchFamily="34" charset="0"/>
                <a:ea typeface="Verdana" pitchFamily="34" charset="0"/>
              </a:rPr>
              <a:t>.</a:t>
            </a:r>
          </a:p>
          <a:p>
            <a:pPr marL="457200" indent="-457200">
              <a:buFont typeface="+mj-lt"/>
              <a:buAutoNum type="arabicPeriod"/>
            </a:pPr>
            <a:r>
              <a:rPr lang="en-US" sz="2400" dirty="0">
                <a:latin typeface="Verdana" pitchFamily="34" charset="0"/>
                <a:ea typeface="Verdana" pitchFamily="34" charset="0"/>
              </a:rPr>
              <a:t>Write down the algorithm to </a:t>
            </a:r>
            <a:r>
              <a:rPr lang="en-US" sz="2400" dirty="0" smtClean="0">
                <a:latin typeface="Verdana" pitchFamily="34" charset="0"/>
                <a:ea typeface="Verdana" pitchFamily="34" charset="0"/>
              </a:rPr>
              <a:t>delete </a:t>
            </a:r>
            <a:r>
              <a:rPr lang="en-US" sz="2400" dirty="0">
                <a:latin typeface="Verdana" pitchFamily="34" charset="0"/>
                <a:ea typeface="Verdana" pitchFamily="34" charset="0"/>
              </a:rPr>
              <a:t>a node at the beginning of a single linked list</a:t>
            </a:r>
            <a:r>
              <a:rPr lang="en-US" sz="2400" dirty="0" smtClean="0">
                <a:latin typeface="Verdana" pitchFamily="34" charset="0"/>
                <a:ea typeface="Verdana" pitchFamily="34" charset="0"/>
              </a:rPr>
              <a:t>.</a:t>
            </a:r>
          </a:p>
          <a:p>
            <a:pPr marL="457200" indent="-457200">
              <a:buFont typeface="+mj-lt"/>
              <a:buAutoNum type="arabicPeriod"/>
            </a:pPr>
            <a:r>
              <a:rPr lang="en-US" sz="2400" dirty="0">
                <a:latin typeface="Verdana" pitchFamily="34" charset="0"/>
                <a:ea typeface="Verdana" pitchFamily="34" charset="0"/>
              </a:rPr>
              <a:t>Write down the algorithm to </a:t>
            </a:r>
            <a:r>
              <a:rPr lang="en-US" sz="2400" dirty="0" smtClean="0">
                <a:latin typeface="Verdana" pitchFamily="34" charset="0"/>
                <a:ea typeface="Verdana" pitchFamily="34" charset="0"/>
              </a:rPr>
              <a:t>delete </a:t>
            </a:r>
            <a:r>
              <a:rPr lang="en-US" sz="2400" dirty="0">
                <a:latin typeface="Verdana" pitchFamily="34" charset="0"/>
                <a:ea typeface="Verdana" pitchFamily="34" charset="0"/>
              </a:rPr>
              <a:t>a node at </a:t>
            </a:r>
            <a:r>
              <a:rPr lang="en-US" sz="2400" dirty="0" smtClean="0">
                <a:latin typeface="Verdana" pitchFamily="34" charset="0"/>
                <a:ea typeface="Verdana" pitchFamily="34" charset="0"/>
              </a:rPr>
              <a:t>the end </a:t>
            </a:r>
            <a:r>
              <a:rPr lang="en-US" sz="2400" dirty="0">
                <a:latin typeface="Verdana" pitchFamily="34" charset="0"/>
                <a:ea typeface="Verdana" pitchFamily="34" charset="0"/>
              </a:rPr>
              <a:t>of a single linked list.</a:t>
            </a:r>
          </a:p>
          <a:p>
            <a:pPr marL="457200" indent="-457200">
              <a:buFont typeface="+mj-lt"/>
              <a:buAutoNum type="arabicPeriod"/>
            </a:pPr>
            <a:r>
              <a:rPr lang="en-US" sz="2400" dirty="0">
                <a:latin typeface="Verdana" pitchFamily="34" charset="0"/>
                <a:ea typeface="Verdana" pitchFamily="34" charset="0"/>
              </a:rPr>
              <a:t>Write down the algorithm to </a:t>
            </a:r>
            <a:r>
              <a:rPr lang="en-US" sz="2400" dirty="0" smtClean="0">
                <a:latin typeface="Verdana" pitchFamily="34" charset="0"/>
                <a:ea typeface="Verdana" pitchFamily="34" charset="0"/>
              </a:rPr>
              <a:t>delete </a:t>
            </a:r>
            <a:r>
              <a:rPr lang="en-US" sz="2400" dirty="0">
                <a:latin typeface="Verdana" pitchFamily="34" charset="0"/>
                <a:ea typeface="Verdana" pitchFamily="34" charset="0"/>
              </a:rPr>
              <a:t>a node at </a:t>
            </a:r>
            <a:r>
              <a:rPr lang="en-US" sz="2400" dirty="0" smtClean="0">
                <a:latin typeface="Verdana" pitchFamily="34" charset="0"/>
                <a:ea typeface="Verdana" pitchFamily="34" charset="0"/>
              </a:rPr>
              <a:t>the middle </a:t>
            </a:r>
            <a:r>
              <a:rPr lang="en-US" sz="2400" dirty="0">
                <a:latin typeface="Verdana" pitchFamily="34" charset="0"/>
                <a:ea typeface="Verdana" pitchFamily="34" charset="0"/>
              </a:rPr>
              <a:t>of a single linked list.</a:t>
            </a:r>
          </a:p>
          <a:p>
            <a:pPr marL="457200" indent="-457200">
              <a:buFont typeface="+mj-lt"/>
              <a:buAutoNum type="arabicPeriod"/>
            </a:pPr>
            <a:endParaRPr lang="en-US" sz="2400" dirty="0">
              <a:latin typeface="Verdana" pitchFamily="34" charset="0"/>
              <a:ea typeface="Verdana" pitchFamily="34" charset="0"/>
            </a:endParaRPr>
          </a:p>
          <a:p>
            <a:pPr marL="457200" indent="-457200">
              <a:buFont typeface="+mj-lt"/>
              <a:buAutoNum type="arabicPeriod"/>
            </a:pPr>
            <a:endParaRPr lang="en-US" sz="2400" dirty="0">
              <a:latin typeface="Verdana" pitchFamily="34" charset="0"/>
              <a:ea typeface="Verdana" pitchFamily="34" charset="0"/>
            </a:endParaRPr>
          </a:p>
          <a:p>
            <a:pPr marL="457200" indent="-457200">
              <a:buFont typeface="+mj-lt"/>
              <a:buAutoNum type="arabicPeriod"/>
            </a:pPr>
            <a:endParaRPr lang="en-US" sz="2400"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132</a:t>
            </a:fld>
            <a:endParaRPr lang="en-US"/>
          </a:p>
        </p:txBody>
      </p:sp>
    </p:spTree>
    <p:extLst>
      <p:ext uri="{BB962C8B-B14F-4D97-AF65-F5344CB8AC3E}">
        <p14:creationId xmlns:p14="http://schemas.microsoft.com/office/powerpoint/2010/main" val="38041567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514350" indent="-514350">
              <a:buFont typeface="+mj-lt"/>
              <a:buAutoNum type="arabicPeriod" startAt="10"/>
            </a:pPr>
            <a:r>
              <a:rPr lang="en-US" sz="2400" dirty="0">
                <a:latin typeface="Verdana" pitchFamily="34" charset="0"/>
                <a:ea typeface="Verdana" pitchFamily="34" charset="0"/>
              </a:rPr>
              <a:t> </a:t>
            </a:r>
            <a:r>
              <a:rPr lang="en-US" sz="2400" dirty="0" smtClean="0">
                <a:latin typeface="Verdana" pitchFamily="34" charset="0"/>
                <a:ea typeface="Verdana" pitchFamily="34" charset="0"/>
              </a:rPr>
              <a:t>What are the advantages  and disadvantages of singly linked list?</a:t>
            </a:r>
          </a:p>
          <a:p>
            <a:pPr marL="514350" indent="-514350">
              <a:buFont typeface="+mj-lt"/>
              <a:buAutoNum type="arabicPeriod" startAt="10"/>
            </a:pPr>
            <a:r>
              <a:rPr lang="en-US" sz="2400" dirty="0" smtClean="0">
                <a:latin typeface="Verdana" pitchFamily="34" charset="0"/>
                <a:ea typeface="Verdana" pitchFamily="34" charset="0"/>
              </a:rPr>
              <a:t>What </a:t>
            </a:r>
            <a:r>
              <a:rPr lang="en-US" sz="2400" dirty="0">
                <a:latin typeface="Verdana" pitchFamily="34" charset="0"/>
                <a:ea typeface="Verdana" pitchFamily="34" charset="0"/>
              </a:rPr>
              <a:t>is </a:t>
            </a:r>
            <a:r>
              <a:rPr lang="en-US" sz="2400" dirty="0" smtClean="0">
                <a:latin typeface="Verdana" pitchFamily="34" charset="0"/>
                <a:ea typeface="Verdana" pitchFamily="34" charset="0"/>
              </a:rPr>
              <a:t>doubly </a:t>
            </a:r>
            <a:r>
              <a:rPr lang="en-US" sz="2400" dirty="0">
                <a:latin typeface="Verdana" pitchFamily="34" charset="0"/>
                <a:ea typeface="Verdana" pitchFamily="34" charset="0"/>
              </a:rPr>
              <a:t>linked list? Explain with an </a:t>
            </a:r>
            <a:r>
              <a:rPr lang="en-US" sz="2400" dirty="0" smtClean="0">
                <a:latin typeface="Verdana" pitchFamily="34" charset="0"/>
                <a:ea typeface="Verdana" pitchFamily="34" charset="0"/>
              </a:rPr>
              <a:t>example.</a:t>
            </a:r>
          </a:p>
          <a:p>
            <a:pPr marL="514350" indent="-514350">
              <a:buFont typeface="+mj-lt"/>
              <a:buAutoNum type="arabicPeriod" startAt="10"/>
            </a:pPr>
            <a:r>
              <a:rPr lang="en-US" sz="2400" dirty="0" smtClean="0">
                <a:latin typeface="Verdana" pitchFamily="34" charset="0"/>
                <a:ea typeface="Verdana" pitchFamily="34" charset="0"/>
              </a:rPr>
              <a:t>Write </a:t>
            </a:r>
            <a:r>
              <a:rPr lang="en-US" sz="2400" dirty="0">
                <a:latin typeface="Verdana" pitchFamily="34" charset="0"/>
                <a:ea typeface="Verdana" pitchFamily="34" charset="0"/>
              </a:rPr>
              <a:t>down the basic structure of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list. What are the basic operation of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a:t>
            </a:r>
            <a:r>
              <a:rPr lang="en-US" sz="2400" dirty="0" smtClean="0">
                <a:latin typeface="Verdana" pitchFamily="34" charset="0"/>
                <a:ea typeface="Verdana" pitchFamily="34" charset="0"/>
              </a:rPr>
              <a:t>list?</a:t>
            </a:r>
          </a:p>
          <a:p>
            <a:pPr marL="514350" indent="-514350">
              <a:buFont typeface="+mj-lt"/>
              <a:buAutoNum type="arabicPeriod" startAt="10"/>
            </a:pPr>
            <a:r>
              <a:rPr lang="en-US" sz="2400" dirty="0" smtClean="0">
                <a:latin typeface="Verdana" pitchFamily="34" charset="0"/>
                <a:ea typeface="Verdana" pitchFamily="34" charset="0"/>
              </a:rPr>
              <a:t>Write </a:t>
            </a:r>
            <a:r>
              <a:rPr lang="en-US" sz="2400" dirty="0">
                <a:latin typeface="Verdana" pitchFamily="34" charset="0"/>
                <a:ea typeface="Verdana" pitchFamily="34" charset="0"/>
              </a:rPr>
              <a:t>down the algorithm to insert a node at the beginning of a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a:t>
            </a:r>
            <a:r>
              <a:rPr lang="en-US" sz="2400" dirty="0" smtClean="0">
                <a:latin typeface="Verdana" pitchFamily="34" charset="0"/>
                <a:ea typeface="Verdana" pitchFamily="34" charset="0"/>
              </a:rPr>
              <a:t>list.</a:t>
            </a:r>
          </a:p>
          <a:p>
            <a:pPr marL="514350" indent="-514350">
              <a:buFont typeface="+mj-lt"/>
              <a:buAutoNum type="arabicPeriod" startAt="10"/>
            </a:pPr>
            <a:r>
              <a:rPr lang="en-US" sz="2400" dirty="0" smtClean="0">
                <a:latin typeface="Verdana" pitchFamily="34" charset="0"/>
                <a:ea typeface="Verdana" pitchFamily="34" charset="0"/>
              </a:rPr>
              <a:t>Write </a:t>
            </a:r>
            <a:r>
              <a:rPr lang="en-US" sz="2400" dirty="0">
                <a:latin typeface="Verdana" pitchFamily="34" charset="0"/>
                <a:ea typeface="Verdana" pitchFamily="34" charset="0"/>
              </a:rPr>
              <a:t>down the algorithm to insert a node at the end of a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a:t>
            </a:r>
            <a:r>
              <a:rPr lang="en-US" sz="2400" dirty="0" smtClean="0">
                <a:latin typeface="Verdana" pitchFamily="34" charset="0"/>
                <a:ea typeface="Verdana" pitchFamily="34" charset="0"/>
              </a:rPr>
              <a:t>list.</a:t>
            </a:r>
          </a:p>
          <a:p>
            <a:pPr marL="514350" indent="-514350">
              <a:buFont typeface="+mj-lt"/>
              <a:buAutoNum type="arabicPeriod" startAt="10"/>
            </a:pPr>
            <a:r>
              <a:rPr lang="en-US" sz="2400" dirty="0" smtClean="0">
                <a:latin typeface="Verdana" pitchFamily="34" charset="0"/>
                <a:ea typeface="Verdana" pitchFamily="34" charset="0"/>
              </a:rPr>
              <a:t>Write </a:t>
            </a:r>
            <a:r>
              <a:rPr lang="en-US" sz="2400" dirty="0">
                <a:latin typeface="Verdana" pitchFamily="34" charset="0"/>
                <a:ea typeface="Verdana" pitchFamily="34" charset="0"/>
              </a:rPr>
              <a:t>down the algorithm to insert a node at the middle of a </a:t>
            </a:r>
            <a:r>
              <a:rPr lang="en-US" sz="2400" dirty="0" smtClean="0">
                <a:latin typeface="Verdana" pitchFamily="34" charset="0"/>
                <a:ea typeface="Verdana" pitchFamily="34" charset="0"/>
              </a:rPr>
              <a:t>double </a:t>
            </a:r>
            <a:r>
              <a:rPr lang="en-US" sz="2400" dirty="0">
                <a:latin typeface="Verdana" pitchFamily="34" charset="0"/>
                <a:ea typeface="Verdana" pitchFamily="34" charset="0"/>
              </a:rPr>
              <a:t>linked </a:t>
            </a:r>
            <a:r>
              <a:rPr lang="en-US" sz="2400" dirty="0" smtClean="0">
                <a:latin typeface="Verdana" pitchFamily="34" charset="0"/>
                <a:ea typeface="Verdana" pitchFamily="34" charset="0"/>
              </a:rPr>
              <a:t>list.</a:t>
            </a:r>
          </a:p>
          <a:p>
            <a:pPr marL="514350" indent="-514350">
              <a:buFont typeface="+mj-lt"/>
              <a:buAutoNum type="arabicPeriod" startAt="10"/>
            </a:pPr>
            <a:r>
              <a:rPr lang="en-US" sz="2400" dirty="0" smtClean="0">
                <a:latin typeface="Verdana" pitchFamily="34" charset="0"/>
                <a:ea typeface="Verdana" pitchFamily="34" charset="0"/>
              </a:rPr>
              <a:t>Write down the algorithm to delete a node at the beginning of a double linked list.</a:t>
            </a:r>
          </a:p>
          <a:p>
            <a:pPr marL="514350" indent="-514350">
              <a:buFont typeface="+mj-lt"/>
              <a:buAutoNum type="arabicPeriod" startAt="10"/>
            </a:pPr>
            <a:r>
              <a:rPr lang="en-US" sz="2400" dirty="0" smtClean="0">
                <a:latin typeface="Verdana" pitchFamily="34" charset="0"/>
                <a:ea typeface="Verdana" pitchFamily="34" charset="0"/>
              </a:rPr>
              <a:t>Write down the algorithm to delete a node at the end of a double linked list.</a:t>
            </a:r>
          </a:p>
          <a:p>
            <a:pPr marL="514350" indent="-514350">
              <a:buFont typeface="+mj-lt"/>
              <a:buAutoNum type="arabicPeriod" startAt="10"/>
            </a:pPr>
            <a:r>
              <a:rPr lang="en-US" sz="2400" dirty="0" smtClean="0">
                <a:latin typeface="Verdana" pitchFamily="34" charset="0"/>
                <a:ea typeface="Verdana" pitchFamily="34" charset="0"/>
              </a:rPr>
              <a:t>Write down the algorithm to delete a node at the middle of a double linked list.</a:t>
            </a:r>
          </a:p>
          <a:p>
            <a:pPr marL="514350" indent="-514350">
              <a:buFont typeface="+mj-lt"/>
              <a:buAutoNum type="arabicPeriod" startAt="10"/>
            </a:pPr>
            <a:endParaRPr lang="en-US" sz="2400" dirty="0" smtClean="0">
              <a:latin typeface="Verdana" pitchFamily="34" charset="0"/>
              <a:ea typeface="Verdana" pitchFamily="34" charset="0"/>
            </a:endParaRPr>
          </a:p>
          <a:p>
            <a:pPr marL="514350" indent="-514350">
              <a:buFont typeface="+mj-lt"/>
              <a:buAutoNum type="arabicPeriod" startAt="10"/>
            </a:pPr>
            <a:endParaRPr lang="en-US" sz="2400"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5533188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514350" indent="-514350">
              <a:buFont typeface="+mj-lt"/>
              <a:buAutoNum type="arabicPeriod" startAt="19"/>
            </a:pPr>
            <a:r>
              <a:rPr lang="en-US" sz="2400" dirty="0" smtClean="0">
                <a:latin typeface="Verdana" pitchFamily="34" charset="0"/>
                <a:ea typeface="Verdana" pitchFamily="34" charset="0"/>
              </a:rPr>
              <a:t>What </a:t>
            </a:r>
            <a:r>
              <a:rPr lang="en-US" sz="2400" dirty="0">
                <a:latin typeface="Verdana" pitchFamily="34" charset="0"/>
                <a:ea typeface="Verdana" pitchFamily="34" charset="0"/>
              </a:rPr>
              <a:t>are the advantages  and disadvantages of </a:t>
            </a:r>
            <a:r>
              <a:rPr lang="en-US" sz="2400" dirty="0" smtClean="0">
                <a:latin typeface="Verdana" pitchFamily="34" charset="0"/>
                <a:ea typeface="Verdana" pitchFamily="34" charset="0"/>
              </a:rPr>
              <a:t>doubly </a:t>
            </a:r>
            <a:r>
              <a:rPr lang="en-US" sz="2400" dirty="0">
                <a:latin typeface="Verdana" pitchFamily="34" charset="0"/>
                <a:ea typeface="Verdana" pitchFamily="34" charset="0"/>
              </a:rPr>
              <a:t>linked list</a:t>
            </a:r>
            <a:r>
              <a:rPr lang="en-US" sz="2400" dirty="0" smtClean="0">
                <a:latin typeface="Verdana" pitchFamily="34" charset="0"/>
                <a:ea typeface="Verdana" pitchFamily="34" charset="0"/>
              </a:rPr>
              <a:t>?</a:t>
            </a:r>
          </a:p>
          <a:p>
            <a:pPr marL="514350" indent="-514350">
              <a:buFont typeface="+mj-lt"/>
              <a:buAutoNum type="arabicPeriod" startAt="19"/>
            </a:pPr>
            <a:r>
              <a:rPr lang="en-US" sz="2400" b="1" dirty="0" smtClean="0">
                <a:latin typeface="Verdana" pitchFamily="34" charset="0"/>
                <a:ea typeface="Verdana" pitchFamily="34" charset="0"/>
              </a:rPr>
              <a:t>What </a:t>
            </a:r>
            <a:r>
              <a:rPr lang="en-US" sz="2400" b="1" dirty="0">
                <a:latin typeface="Verdana" pitchFamily="34" charset="0"/>
                <a:ea typeface="Verdana" pitchFamily="34" charset="0"/>
              </a:rPr>
              <a:t>are the advantages &amp; disadvantages of doubly linked list over singly linked list? Justify with an example</a:t>
            </a:r>
            <a:r>
              <a:rPr lang="en-US" sz="2400" b="1" dirty="0" smtClean="0">
                <a:latin typeface="Verdana" pitchFamily="34" charset="0"/>
                <a:ea typeface="Verdana" pitchFamily="34" charset="0"/>
              </a:rPr>
              <a:t>.</a:t>
            </a:r>
          </a:p>
          <a:p>
            <a:pPr marL="514350" indent="-514350">
              <a:buFont typeface="+mj-lt"/>
              <a:buAutoNum type="arabicPeriod" startAt="19"/>
            </a:pPr>
            <a:endParaRPr lang="en-US" sz="2400" b="1" dirty="0">
              <a:latin typeface="Verdana" pitchFamily="34" charset="0"/>
              <a:ea typeface="Verdana" pitchFamily="34" charset="0"/>
            </a:endParaRPr>
          </a:p>
          <a:p>
            <a:pPr marL="514350" indent="-514350">
              <a:buFont typeface="+mj-lt"/>
              <a:buAutoNum type="arabicPeriod" startAt="19"/>
            </a:pPr>
            <a:endParaRPr lang="en-US" sz="2400" dirty="0">
              <a:latin typeface="Verdana" pitchFamily="34" charset="0"/>
              <a:ea typeface="Verdana" pitchFamily="34" charset="0"/>
            </a:endParaRPr>
          </a:p>
          <a:p>
            <a:pPr marL="514350" indent="-514350">
              <a:buFont typeface="+mj-lt"/>
              <a:buAutoNum type="arabicPeriod" startAt="19"/>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05252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457200" indent="-457200">
              <a:buAutoNum type="alphaLcPeriod"/>
            </a:pPr>
            <a:r>
              <a:rPr lang="en-US" sz="2400" b="1" dirty="0" smtClean="0">
                <a:solidFill>
                  <a:srgbClr val="FF0000"/>
                </a:solidFill>
                <a:latin typeface="Verdana" pitchFamily="34" charset="0"/>
                <a:ea typeface="Verdana" pitchFamily="34" charset="0"/>
              </a:rPr>
              <a:t>Inserting </a:t>
            </a:r>
            <a:r>
              <a:rPr lang="en-US" sz="2400" b="1" dirty="0">
                <a:solidFill>
                  <a:srgbClr val="FF0000"/>
                </a:solidFill>
                <a:latin typeface="Verdana" pitchFamily="34" charset="0"/>
                <a:ea typeface="Verdana" pitchFamily="34" charset="0"/>
              </a:rPr>
              <a:t>a node at the beginning of </a:t>
            </a:r>
            <a:r>
              <a:rPr lang="en-US" sz="2400" b="1" dirty="0" smtClean="0">
                <a:solidFill>
                  <a:srgbClr val="FF0000"/>
                </a:solidFill>
                <a:latin typeface="Verdana" pitchFamily="34" charset="0"/>
                <a:ea typeface="Verdana" pitchFamily="34" charset="0"/>
              </a:rPr>
              <a:t>list:</a:t>
            </a:r>
          </a:p>
          <a:p>
            <a:pPr marL="0" indent="0">
              <a:buNone/>
            </a:pPr>
            <a:r>
              <a:rPr lang="en-US" sz="2400" b="1" dirty="0" smtClean="0">
                <a:solidFill>
                  <a:srgbClr val="00B0F0"/>
                </a:solidFill>
                <a:latin typeface="Verdana" pitchFamily="34" charset="0"/>
                <a:ea typeface="Verdana" pitchFamily="34" charset="0"/>
              </a:rPr>
              <a:t>Algorithm:</a:t>
            </a:r>
          </a:p>
          <a:p>
            <a:pPr marL="0" indent="0">
              <a:buNone/>
            </a:pPr>
            <a:endParaRPr lang="en-US" sz="2400" b="1" dirty="0">
              <a:solidFill>
                <a:srgbClr val="FF0000"/>
              </a:solidFill>
              <a:latin typeface="Bookman Old Style" pitchFamily="18" charset="0"/>
            </a:endParaRPr>
          </a:p>
          <a:p>
            <a:pPr marL="0" indent="0">
              <a:buNone/>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66800"/>
            <a:ext cx="8629650" cy="1828800"/>
          </a:xfrm>
          <a:prstGeom prst="rect">
            <a:avLst/>
          </a:prstGeom>
        </p:spPr>
      </p:pic>
      <p:grpSp>
        <p:nvGrpSpPr>
          <p:cNvPr id="4" name="Group 3"/>
          <p:cNvGrpSpPr/>
          <p:nvPr/>
        </p:nvGrpSpPr>
        <p:grpSpPr>
          <a:xfrm>
            <a:off x="76200" y="3048000"/>
            <a:ext cx="8620857" cy="3657600"/>
            <a:chOff x="76200" y="3048000"/>
            <a:chExt cx="8620857" cy="36576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3048000"/>
              <a:ext cx="8620857" cy="3657600"/>
            </a:xfrm>
            <a:prstGeom prst="rect">
              <a:avLst/>
            </a:prstGeom>
          </p:spPr>
        </p:pic>
        <p:sp>
          <p:nvSpPr>
            <p:cNvPr id="6" name="TextBox 5"/>
            <p:cNvSpPr txBox="1"/>
            <p:nvPr/>
          </p:nvSpPr>
          <p:spPr>
            <a:xfrm>
              <a:off x="533400" y="3276600"/>
              <a:ext cx="2133600" cy="369332"/>
            </a:xfrm>
            <a:prstGeom prst="rect">
              <a:avLst/>
            </a:prstGeom>
            <a:noFill/>
          </p:spPr>
          <p:txBody>
            <a:bodyPr wrap="square" rtlCol="0">
              <a:spAutoFit/>
            </a:bodyPr>
            <a:lstStyle/>
            <a:p>
              <a:r>
                <a:rPr lang="en-US" b="1" dirty="0" smtClean="0"/>
                <a:t>head/ front</a:t>
              </a:r>
              <a:endParaRPr lang="en-US" b="1" dirty="0"/>
            </a:p>
          </p:txBody>
        </p:sp>
        <p:sp>
          <p:nvSpPr>
            <p:cNvPr id="7" name="TextBox 6"/>
            <p:cNvSpPr txBox="1"/>
            <p:nvPr/>
          </p:nvSpPr>
          <p:spPr>
            <a:xfrm>
              <a:off x="1905000" y="5802868"/>
              <a:ext cx="1524000" cy="369332"/>
            </a:xfrm>
            <a:prstGeom prst="rect">
              <a:avLst/>
            </a:prstGeom>
            <a:noFill/>
          </p:spPr>
          <p:txBody>
            <a:bodyPr wrap="square" rtlCol="0">
              <a:spAutoFit/>
            </a:bodyPr>
            <a:lstStyle/>
            <a:p>
              <a:r>
                <a:rPr lang="en-US" b="1" dirty="0" smtClean="0"/>
                <a:t>New Node</a:t>
              </a:r>
              <a:endParaRPr lang="en-US" b="1" dirty="0"/>
            </a:p>
          </p:txBody>
        </p:sp>
      </p:grpSp>
      <p:sp>
        <p:nvSpPr>
          <p:cNvPr id="8" name="Footer Placeholder 7"/>
          <p:cNvSpPr>
            <a:spLocks noGrp="1"/>
          </p:cNvSpPr>
          <p:nvPr>
            <p:ph type="ftr" sz="quarter" idx="11"/>
          </p:nvPr>
        </p:nvSpPr>
        <p:spPr>
          <a:xfrm>
            <a:off x="228600" y="6340475"/>
            <a:ext cx="2895600" cy="365125"/>
          </a:xfrm>
        </p:spPr>
        <p:txBody>
          <a:bodyPr/>
          <a:lstStyle/>
          <a:p>
            <a:r>
              <a:rPr lang="en-US" smtClean="0"/>
              <a:t>Er. Jendi Bade Shrestha</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000" b="1" dirty="0">
                <a:solidFill>
                  <a:srgbClr val="FF0000"/>
                </a:solidFill>
              </a:rPr>
              <a:t>Steps to insert node at the beginning of singly linked list</a:t>
            </a:r>
          </a:p>
          <a:p>
            <a:pPr marL="457200" indent="-457200">
              <a:buAutoNum type="arabicPeriod"/>
            </a:pPr>
            <a:r>
              <a:rPr lang="en-US" sz="2000" dirty="0" smtClean="0"/>
              <a:t>Create </a:t>
            </a:r>
            <a:r>
              <a:rPr lang="en-US" sz="2000" dirty="0"/>
              <a:t>a new node, say </a:t>
            </a:r>
            <a:r>
              <a:rPr lang="en-US" sz="2000" dirty="0" smtClean="0"/>
              <a:t>newNode</a:t>
            </a:r>
          </a:p>
          <a:p>
            <a:pPr marL="457200" indent="-457200">
              <a:buAutoNum type="arabicPeriod"/>
            </a:pPr>
            <a:endParaRPr lang="en-US" sz="2000" dirty="0">
              <a:latin typeface="Bookman Old Style" pitchFamily="18" charset="0"/>
            </a:endParaRPr>
          </a:p>
          <a:p>
            <a:pPr marL="457200" indent="-457200">
              <a:buAutoNum type="arabicPeriod"/>
            </a:pPr>
            <a:endParaRPr lang="en-US" sz="2000" dirty="0" smtClean="0">
              <a:latin typeface="Bookman Old Style" pitchFamily="18" charset="0"/>
            </a:endParaRPr>
          </a:p>
          <a:p>
            <a:pPr marL="457200" indent="-457200">
              <a:buAutoNum type="arabicPeriod"/>
            </a:pPr>
            <a:endParaRPr lang="en-US" sz="2000" dirty="0">
              <a:latin typeface="Bookman Old Style" pitchFamily="18" charset="0"/>
            </a:endParaRPr>
          </a:p>
          <a:p>
            <a:pPr marL="457200" indent="-457200">
              <a:buAutoNum type="arabicPeriod"/>
            </a:pPr>
            <a:endParaRPr lang="en-US" sz="2000" dirty="0" smtClean="0">
              <a:latin typeface="Bookman Old Style" pitchFamily="18" charset="0"/>
            </a:endParaRPr>
          </a:p>
          <a:p>
            <a:pPr marL="457200" indent="-457200">
              <a:buAutoNum type="arabicPeriod"/>
            </a:pPr>
            <a:endParaRPr lang="en-US" sz="2000" dirty="0">
              <a:latin typeface="Bookman Old Style" pitchFamily="18" charset="0"/>
            </a:endParaRPr>
          </a:p>
          <a:p>
            <a:pPr marL="457200" indent="-457200">
              <a:buAutoNum type="arabicPeriod"/>
            </a:pPr>
            <a:endParaRPr lang="en-US" sz="2000" dirty="0" smtClean="0">
              <a:latin typeface="Bookman Old Style" pitchFamily="18" charset="0"/>
            </a:endParaRPr>
          </a:p>
          <a:p>
            <a:pPr marL="457200" indent="-457200">
              <a:buAutoNum type="arabicPeriod"/>
            </a:pPr>
            <a:endParaRPr lang="en-US" sz="2000" dirty="0">
              <a:latin typeface="Bookman Old Style" pitchFamily="18" charset="0"/>
            </a:endParaRPr>
          </a:p>
          <a:p>
            <a:pPr marL="457200" indent="-457200">
              <a:buAutoNum type="arabicPeriod"/>
            </a:pPr>
            <a:r>
              <a:rPr lang="en-US" sz="2000" dirty="0"/>
              <a:t>Link the newly created node with the head node, i.e. the newNode will now point to head </a:t>
            </a:r>
            <a:r>
              <a:rPr lang="en-US" sz="2000" dirty="0" smtClean="0"/>
              <a:t>node.</a:t>
            </a:r>
          </a:p>
          <a:p>
            <a:pPr marL="457200" indent="-457200">
              <a:buAutoNum type="arabicPeriod"/>
            </a:pPr>
            <a:endParaRPr lang="en-US" sz="2000" dirty="0">
              <a:latin typeface="Bookman Old Style" pitchFamily="18" charset="0"/>
            </a:endParaRPr>
          </a:p>
          <a:p>
            <a:pPr marL="0" indent="0">
              <a:buNone/>
            </a:pPr>
            <a:endParaRPr lang="en-US" sz="20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838200"/>
            <a:ext cx="8001001"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14800"/>
            <a:ext cx="8153400" cy="2666704"/>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endParaRPr lang="en-US" sz="2400" dirty="0" smtClean="0"/>
          </a:p>
          <a:p>
            <a:pPr marL="0" indent="0">
              <a:buNone/>
            </a:pPr>
            <a:r>
              <a:rPr lang="en-US" sz="2400" dirty="0" smtClean="0"/>
              <a:t>3. Finally make </a:t>
            </a:r>
            <a:r>
              <a:rPr lang="en-US" sz="2400" dirty="0"/>
              <a:t>the new node as the head </a:t>
            </a:r>
            <a:r>
              <a:rPr lang="en-US" sz="2400" dirty="0" smtClean="0"/>
              <a:t>node.</a:t>
            </a:r>
          </a:p>
          <a:p>
            <a:pPr marL="0" indent="0">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86" y="1676399"/>
            <a:ext cx="8296414" cy="3677723"/>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306020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4000" b="1" dirty="0" smtClean="0">
              <a:solidFill>
                <a:srgbClr val="FF0000"/>
              </a:solidFill>
            </a:endParaRPr>
          </a:p>
          <a:p>
            <a:pPr marL="0" indent="0">
              <a:buNone/>
            </a:pPr>
            <a:endParaRPr lang="en-US" sz="4000" b="1" dirty="0">
              <a:solidFill>
                <a:srgbClr val="FF0000"/>
              </a:solidFill>
            </a:endParaRPr>
          </a:p>
          <a:p>
            <a:pPr marL="0" indent="0" algn="ctr">
              <a:buNone/>
            </a:pPr>
            <a:r>
              <a:rPr lang="en-US" sz="2400" b="1" dirty="0" smtClean="0">
                <a:solidFill>
                  <a:srgbClr val="FF0000"/>
                </a:solidFill>
                <a:latin typeface="Verdana" pitchFamily="34" charset="0"/>
                <a:ea typeface="Verdana" pitchFamily="34" charset="0"/>
              </a:rPr>
              <a:t>Program 2</a:t>
            </a:r>
            <a:endParaRPr lang="en-US" sz="2400" b="1" dirty="0">
              <a:solidFill>
                <a:srgbClr val="FF0000"/>
              </a:solidFill>
              <a:latin typeface="Verdana" pitchFamily="34" charset="0"/>
              <a:ea typeface="Verdana" pitchFamily="34" charset="0"/>
            </a:endParaRPr>
          </a:p>
          <a:p>
            <a:pPr marL="0" indent="0">
              <a:buNone/>
            </a:pPr>
            <a:r>
              <a:rPr lang="en-US" sz="2400" b="1" dirty="0" smtClean="0">
                <a:solidFill>
                  <a:srgbClr val="00B050"/>
                </a:solidFill>
                <a:latin typeface="Verdana" pitchFamily="34" charset="0"/>
                <a:ea typeface="Verdana" pitchFamily="34" charset="0"/>
              </a:rPr>
              <a:t>WAP in C </a:t>
            </a:r>
            <a:r>
              <a:rPr lang="en-US" sz="2400" b="1" dirty="0">
                <a:solidFill>
                  <a:srgbClr val="00B050"/>
                </a:solidFill>
                <a:latin typeface="Verdana" pitchFamily="34" charset="0"/>
                <a:ea typeface="Verdana" pitchFamily="34" charset="0"/>
              </a:rPr>
              <a:t>to create a singly linked list of n nodes and insert a </a:t>
            </a:r>
            <a:r>
              <a:rPr lang="en-US" sz="2400" b="1" dirty="0" smtClean="0">
                <a:solidFill>
                  <a:srgbClr val="00B050"/>
                </a:solidFill>
                <a:latin typeface="Verdana" pitchFamily="34" charset="0"/>
                <a:ea typeface="Verdana" pitchFamily="34" charset="0"/>
              </a:rPr>
              <a:t>new node </a:t>
            </a:r>
            <a:r>
              <a:rPr lang="en-US" sz="2400" b="1" dirty="0">
                <a:solidFill>
                  <a:srgbClr val="00B050"/>
                </a:solidFill>
                <a:latin typeface="Verdana" pitchFamily="34" charset="0"/>
                <a:ea typeface="Verdana" pitchFamily="34" charset="0"/>
              </a:rPr>
              <a:t>in the </a:t>
            </a:r>
            <a:r>
              <a:rPr lang="en-US" sz="2400" b="1" dirty="0">
                <a:solidFill>
                  <a:srgbClr val="FF0000"/>
                </a:solidFill>
                <a:latin typeface="Verdana" pitchFamily="34" charset="0"/>
                <a:ea typeface="Verdana" pitchFamily="34" charset="0"/>
              </a:rPr>
              <a:t>beginning</a:t>
            </a:r>
            <a:r>
              <a:rPr lang="en-US" sz="2400" b="1" dirty="0">
                <a:solidFill>
                  <a:srgbClr val="00B050"/>
                </a:solidFill>
                <a:latin typeface="Verdana" pitchFamily="34" charset="0"/>
                <a:ea typeface="Verdana" pitchFamily="34" charset="0"/>
              </a:rPr>
              <a:t> of the singly linked list</a:t>
            </a:r>
            <a:r>
              <a:rPr lang="en-US" sz="2400" b="1" dirty="0" smtClean="0">
                <a:solidFill>
                  <a:srgbClr val="00B050"/>
                </a:solidFill>
                <a:latin typeface="Verdana" pitchFamily="34" charset="0"/>
                <a:ea typeface="Verdana" pitchFamily="34" charset="0"/>
              </a:rPr>
              <a:t>.</a:t>
            </a:r>
          </a:p>
          <a:p>
            <a:pPr marL="0" indent="0">
              <a:buNone/>
            </a:pPr>
            <a:endParaRPr lang="en-US" sz="3600" b="1" dirty="0" smtClean="0">
              <a:solidFill>
                <a:srgbClr val="92D050"/>
              </a:solidFill>
              <a:latin typeface="Bookman Old Style" pitchFamily="18" charset="0"/>
            </a:endParaRPr>
          </a:p>
          <a:p>
            <a:pPr marL="0" indent="0">
              <a:buNone/>
            </a:pPr>
            <a:endParaRPr lang="en-US" sz="3600" b="1" dirty="0">
              <a:solidFill>
                <a:srgbClr val="92D050"/>
              </a:solidFill>
              <a:latin typeface="Bookman Old Style" pitchFamily="18" charset="0"/>
            </a:endParaRPr>
          </a:p>
          <a:p>
            <a:pPr marL="0" indent="0">
              <a:buNone/>
            </a:pPr>
            <a:r>
              <a:rPr lang="en-US" sz="2000" b="1" dirty="0">
                <a:solidFill>
                  <a:srgbClr val="FF0000"/>
                </a:solidFill>
                <a:latin typeface="Bookman Old Style" pitchFamily="18" charset="0"/>
              </a:rPr>
              <a:t>Note: type this link for code.</a:t>
            </a:r>
          </a:p>
          <a:p>
            <a:pPr marL="0" indent="0">
              <a:buNone/>
            </a:pPr>
            <a:r>
              <a:rPr lang="en-US" sz="2000" dirty="0" smtClean="0">
                <a:latin typeface="Bookman Old Style" pitchFamily="18" charset="0"/>
              </a:rPr>
              <a:t>https</a:t>
            </a:r>
            <a:r>
              <a:rPr lang="en-US" sz="2000" dirty="0">
                <a:latin typeface="Bookman Old Style" pitchFamily="18" charset="0"/>
              </a:rPr>
              <a:t>://codeforwin.org/2015/09/c-program-to-insert-node-at-beginning-of-singly-linked-list.html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62500" lnSpcReduction="20000"/>
          </a:bodyPr>
          <a:lstStyle/>
          <a:p>
            <a:pPr>
              <a:buFont typeface="+mj-lt"/>
              <a:buAutoNum type="arabicPeriod"/>
            </a:pPr>
            <a:r>
              <a:rPr lang="en-US" sz="1800" b="1" dirty="0"/>
              <a:t>/* C program to insert a new node at the beginning</a:t>
            </a:r>
          </a:p>
          <a:p>
            <a:pPr>
              <a:buFont typeface="+mj-lt"/>
              <a:buAutoNum type="arabicPeriod"/>
            </a:pPr>
            <a:r>
              <a:rPr lang="en-US" sz="1800" b="1" dirty="0"/>
              <a:t>of a Singly Linked List</a:t>
            </a:r>
            <a:r>
              <a:rPr lang="en-US" sz="1800" b="1" dirty="0" smtClean="0"/>
              <a:t>*/ (list2.cpp)</a:t>
            </a:r>
            <a:endParaRPr lang="en-US" sz="1800" b="1" dirty="0"/>
          </a:p>
          <a:p>
            <a:pPr>
              <a:buFont typeface="+mj-lt"/>
              <a:buAutoNum type="arabicPeriod"/>
            </a:pPr>
            <a:r>
              <a:rPr lang="en-US" sz="1800" dirty="0"/>
              <a:t>#include &lt;</a:t>
            </a:r>
            <a:r>
              <a:rPr lang="en-US" sz="1800" dirty="0" err="1"/>
              <a:t>stdio.h</a:t>
            </a:r>
            <a:r>
              <a:rPr lang="en-US" sz="1800" dirty="0"/>
              <a:t>&gt;</a:t>
            </a:r>
          </a:p>
          <a:p>
            <a:pPr>
              <a:buFont typeface="+mj-lt"/>
              <a:buAutoNum type="arabicPeriod"/>
            </a:pPr>
            <a:r>
              <a:rPr lang="en-US" sz="1800" dirty="0"/>
              <a:t>#include &lt;</a:t>
            </a:r>
            <a:r>
              <a:rPr lang="en-US" sz="1800" dirty="0" err="1"/>
              <a:t>conio.h</a:t>
            </a:r>
            <a:r>
              <a:rPr lang="en-US" sz="1800" dirty="0"/>
              <a:t>&gt;</a:t>
            </a:r>
          </a:p>
          <a:p>
            <a:pPr>
              <a:buFont typeface="+mj-lt"/>
              <a:buAutoNum type="arabicPeriod"/>
            </a:pPr>
            <a:r>
              <a:rPr lang="en-US" sz="1800" dirty="0"/>
              <a:t>#include &lt;</a:t>
            </a:r>
            <a:r>
              <a:rPr lang="en-US" sz="1800" dirty="0" err="1"/>
              <a:t>stdlib.h</a:t>
            </a:r>
            <a:r>
              <a:rPr lang="en-US" sz="1800" dirty="0"/>
              <a:t>&gt;</a:t>
            </a:r>
          </a:p>
          <a:p>
            <a:pPr>
              <a:buFont typeface="+mj-lt"/>
              <a:buAutoNum type="arabicPeriod"/>
            </a:pPr>
            <a:r>
              <a:rPr lang="en-US" sz="1800" dirty="0"/>
              <a:t>// Structure of a node</a:t>
            </a:r>
          </a:p>
          <a:p>
            <a:pPr>
              <a:buFont typeface="+mj-lt"/>
              <a:buAutoNum type="arabicPeriod"/>
            </a:pPr>
            <a:r>
              <a:rPr lang="en-US" sz="1800" dirty="0" err="1"/>
              <a:t>struct</a:t>
            </a:r>
            <a:r>
              <a:rPr lang="en-US" sz="1800" dirty="0"/>
              <a:t> node</a:t>
            </a:r>
          </a:p>
          <a:p>
            <a:pPr>
              <a:buFont typeface="+mj-lt"/>
              <a:buAutoNum type="arabicPeriod"/>
            </a:pPr>
            <a:r>
              <a:rPr lang="en-US" sz="1800" dirty="0"/>
              <a:t>{</a:t>
            </a:r>
          </a:p>
          <a:p>
            <a:pPr>
              <a:buFont typeface="+mj-lt"/>
              <a:buAutoNum type="arabicPeriod"/>
            </a:pPr>
            <a:r>
              <a:rPr lang="en-US" sz="1800" dirty="0"/>
              <a:t>    </a:t>
            </a:r>
            <a:r>
              <a:rPr lang="en-US" sz="1800" dirty="0" err="1"/>
              <a:t>int</a:t>
            </a:r>
            <a:r>
              <a:rPr lang="en-US" sz="1800" dirty="0"/>
              <a:t> data;          // Data</a:t>
            </a:r>
          </a:p>
          <a:p>
            <a:pPr>
              <a:buFont typeface="+mj-lt"/>
              <a:buAutoNum type="arabicPeriod"/>
            </a:pPr>
            <a:r>
              <a:rPr lang="en-US" sz="1800" dirty="0"/>
              <a:t>    </a:t>
            </a:r>
            <a:r>
              <a:rPr lang="en-US" sz="1800" dirty="0" err="1"/>
              <a:t>struct</a:t>
            </a:r>
            <a:r>
              <a:rPr lang="en-US" sz="1800" dirty="0"/>
              <a:t> node *next; // Address</a:t>
            </a:r>
          </a:p>
          <a:p>
            <a:pPr>
              <a:buFont typeface="+mj-lt"/>
              <a:buAutoNum type="arabicPeriod"/>
            </a:pPr>
            <a:r>
              <a:rPr lang="en-US" sz="1800" dirty="0"/>
              <a:t>}*head;</a:t>
            </a:r>
          </a:p>
          <a:p>
            <a:pPr>
              <a:buFont typeface="+mj-lt"/>
              <a:buAutoNum type="arabicPeriod"/>
            </a:pPr>
            <a:r>
              <a:rPr lang="en-US" sz="1800" dirty="0"/>
              <a:t>void </a:t>
            </a:r>
            <a:r>
              <a:rPr lang="en-US" sz="1800" dirty="0" err="1"/>
              <a:t>createList</a:t>
            </a:r>
            <a:r>
              <a:rPr lang="en-US" sz="1800" dirty="0"/>
              <a:t>(</a:t>
            </a:r>
            <a:r>
              <a:rPr lang="en-US" sz="1800" dirty="0" err="1"/>
              <a:t>int</a:t>
            </a:r>
            <a:r>
              <a:rPr lang="en-US" sz="1800" dirty="0"/>
              <a:t> n);</a:t>
            </a:r>
          </a:p>
          <a:p>
            <a:pPr>
              <a:buFont typeface="+mj-lt"/>
              <a:buAutoNum type="arabicPeriod"/>
            </a:pPr>
            <a:r>
              <a:rPr lang="en-US" sz="1800" dirty="0"/>
              <a:t>void </a:t>
            </a:r>
            <a:r>
              <a:rPr lang="en-US" sz="1800" dirty="0" err="1"/>
              <a:t>insertNodeAtBeginning</a:t>
            </a:r>
            <a:r>
              <a:rPr lang="en-US" sz="1800" dirty="0"/>
              <a:t>(</a:t>
            </a:r>
            <a:r>
              <a:rPr lang="en-US" sz="1800" dirty="0" err="1"/>
              <a:t>int</a:t>
            </a:r>
            <a:r>
              <a:rPr lang="en-US" sz="1800" dirty="0"/>
              <a:t> data);</a:t>
            </a:r>
          </a:p>
          <a:p>
            <a:pPr>
              <a:buFont typeface="+mj-lt"/>
              <a:buAutoNum type="arabicPeriod"/>
            </a:pPr>
            <a:r>
              <a:rPr lang="en-US" sz="1800" dirty="0"/>
              <a:t>void </a:t>
            </a:r>
            <a:r>
              <a:rPr lang="en-US" sz="1800" dirty="0" err="1"/>
              <a:t>displayList</a:t>
            </a:r>
            <a:r>
              <a:rPr lang="en-US" sz="1800" dirty="0"/>
              <a:t>();</a:t>
            </a:r>
          </a:p>
          <a:p>
            <a:pPr>
              <a:buFont typeface="+mj-lt"/>
              <a:buAutoNum type="arabicPeriod"/>
            </a:pPr>
            <a:r>
              <a:rPr lang="en-US" sz="1800" dirty="0"/>
              <a:t>void main()</a:t>
            </a:r>
          </a:p>
          <a:p>
            <a:pPr>
              <a:buFont typeface="+mj-lt"/>
              <a:buAutoNum type="arabicPeriod"/>
            </a:pPr>
            <a:r>
              <a:rPr lang="en-US" sz="1800" dirty="0"/>
              <a:t>{</a:t>
            </a:r>
          </a:p>
          <a:p>
            <a:pPr>
              <a:buFont typeface="+mj-lt"/>
              <a:buAutoNum type="arabicPeriod"/>
            </a:pPr>
            <a:r>
              <a:rPr lang="en-US" sz="1800" dirty="0"/>
              <a:t>    </a:t>
            </a:r>
            <a:r>
              <a:rPr lang="en-US" sz="1800" dirty="0" err="1"/>
              <a:t>int</a:t>
            </a:r>
            <a:r>
              <a:rPr lang="en-US" sz="1800" dirty="0"/>
              <a:t> n, data;</a:t>
            </a:r>
          </a:p>
          <a:p>
            <a:pPr>
              <a:buFont typeface="+mj-lt"/>
              <a:buAutoNum type="arabicPeriod"/>
            </a:pPr>
            <a:r>
              <a:rPr lang="en-US" sz="1800" dirty="0"/>
              <a:t>    </a:t>
            </a:r>
            <a:r>
              <a:rPr lang="en-US" sz="1800" dirty="0" err="1"/>
              <a:t>clrscr</a:t>
            </a:r>
            <a:r>
              <a:rPr lang="en-US" sz="1800" dirty="0"/>
              <a:t>();</a:t>
            </a:r>
          </a:p>
          <a:p>
            <a:pPr>
              <a:buFont typeface="+mj-lt"/>
              <a:buAutoNum type="arabicPeriod"/>
            </a:pPr>
            <a:r>
              <a:rPr lang="en-US" sz="1800" dirty="0"/>
              <a:t>    // Create a singly linked list of n nodes</a:t>
            </a:r>
          </a:p>
          <a:p>
            <a:pPr>
              <a:buFont typeface="+mj-lt"/>
              <a:buAutoNum type="arabicPeriod"/>
            </a:pPr>
            <a:r>
              <a:rPr lang="en-US" sz="1800" dirty="0"/>
              <a:t>    </a:t>
            </a:r>
            <a:r>
              <a:rPr lang="en-US" sz="1800" dirty="0" err="1"/>
              <a:t>printf</a:t>
            </a:r>
            <a:r>
              <a:rPr lang="en-US" sz="1800" dirty="0"/>
              <a:t>("Enter the total number of nodes: ");</a:t>
            </a:r>
          </a:p>
          <a:p>
            <a:pPr>
              <a:buFont typeface="+mj-lt"/>
              <a:buAutoNum type="arabicPeriod"/>
            </a:pPr>
            <a:r>
              <a:rPr lang="en-US" sz="1800" dirty="0"/>
              <a:t>    </a:t>
            </a:r>
            <a:r>
              <a:rPr lang="en-US" sz="1800" dirty="0" err="1"/>
              <a:t>scanf</a:t>
            </a:r>
            <a:r>
              <a:rPr lang="en-US" sz="1800" dirty="0"/>
              <a:t>("%d", &amp;n);</a:t>
            </a:r>
          </a:p>
          <a:p>
            <a:pPr>
              <a:buFont typeface="+mj-lt"/>
              <a:buAutoNum type="arabicPeriod"/>
            </a:pPr>
            <a:r>
              <a:rPr lang="en-US" sz="1800" dirty="0"/>
              <a:t>    </a:t>
            </a:r>
            <a:r>
              <a:rPr lang="en-US" sz="1800" dirty="0" err="1"/>
              <a:t>createList</a:t>
            </a:r>
            <a:r>
              <a:rPr lang="en-US" sz="1800" dirty="0"/>
              <a:t>(n);</a:t>
            </a:r>
          </a:p>
          <a:p>
            <a:pPr>
              <a:buFont typeface="+mj-lt"/>
              <a:buAutoNum type="arabicPeriod"/>
            </a:pPr>
            <a:r>
              <a:rPr lang="en-US" sz="1800" dirty="0"/>
              <a:t>    </a:t>
            </a:r>
            <a:r>
              <a:rPr lang="en-US" sz="1800" dirty="0" err="1"/>
              <a:t>printf</a:t>
            </a:r>
            <a:r>
              <a:rPr lang="en-US" sz="1800" dirty="0"/>
              <a:t>("\</a:t>
            </a:r>
            <a:r>
              <a:rPr lang="en-US" sz="1800" dirty="0" err="1"/>
              <a:t>nData</a:t>
            </a:r>
            <a:r>
              <a:rPr lang="en-US" sz="1800" dirty="0"/>
              <a:t> in the list \n");</a:t>
            </a:r>
          </a:p>
          <a:p>
            <a:pPr>
              <a:buFont typeface="+mj-lt"/>
              <a:buAutoNum type="arabicPeriod"/>
            </a:pPr>
            <a:r>
              <a:rPr lang="en-US" sz="1800" dirty="0"/>
              <a:t>    </a:t>
            </a:r>
            <a:r>
              <a:rPr lang="en-US" sz="1800" dirty="0" err="1"/>
              <a:t>displayList</a:t>
            </a:r>
            <a:r>
              <a:rPr lang="en-US" sz="1800" dirty="0"/>
              <a:t>();</a:t>
            </a:r>
          </a:p>
          <a:p>
            <a:pPr>
              <a:buFont typeface="+mj-lt"/>
              <a:buAutoNum type="arabicPeriod"/>
            </a:pPr>
            <a:r>
              <a:rPr lang="en-US" sz="1800" dirty="0"/>
              <a:t>    //Insert data at the beginning of the singly linked list</a:t>
            </a:r>
          </a:p>
          <a:p>
            <a:pPr>
              <a:buFont typeface="+mj-lt"/>
              <a:buAutoNum type="arabicPeriod"/>
            </a:pPr>
            <a:r>
              <a:rPr lang="en-US" sz="1800" dirty="0"/>
              <a:t>    </a:t>
            </a:r>
            <a:r>
              <a:rPr lang="en-US" sz="1800" dirty="0" err="1"/>
              <a:t>printf</a:t>
            </a:r>
            <a:r>
              <a:rPr lang="en-US" sz="1800" dirty="0"/>
              <a:t>("\</a:t>
            </a:r>
            <a:r>
              <a:rPr lang="en-US" sz="1800" dirty="0" err="1"/>
              <a:t>nEnter</a:t>
            </a:r>
            <a:r>
              <a:rPr lang="en-US" sz="1800" dirty="0"/>
              <a:t> data to insert at beginning of the list: ");</a:t>
            </a:r>
          </a:p>
          <a:p>
            <a:pPr>
              <a:buFont typeface="+mj-lt"/>
              <a:buAutoNum type="arabicPeriod"/>
            </a:pPr>
            <a:r>
              <a:rPr lang="en-US" sz="1800" dirty="0"/>
              <a:t>    </a:t>
            </a:r>
            <a:r>
              <a:rPr lang="en-US" sz="1800" dirty="0" err="1"/>
              <a:t>scanf</a:t>
            </a:r>
            <a:r>
              <a:rPr lang="en-US" sz="1800" dirty="0"/>
              <a:t>("%d", &amp;data);</a:t>
            </a:r>
          </a:p>
          <a:p>
            <a:pPr>
              <a:buFont typeface="+mj-lt"/>
              <a:buAutoNum type="arabicPeriod"/>
            </a:pPr>
            <a:r>
              <a:rPr lang="en-US" sz="1800" dirty="0"/>
              <a:t>    </a:t>
            </a:r>
            <a:r>
              <a:rPr lang="en-US" sz="1800" dirty="0" err="1"/>
              <a:t>insertNodeAtBeginning</a:t>
            </a:r>
            <a:r>
              <a:rPr lang="en-US" sz="1800" dirty="0"/>
              <a:t>(data);</a:t>
            </a:r>
          </a:p>
          <a:p>
            <a:pPr>
              <a:buFont typeface="+mj-lt"/>
              <a:buAutoNum type="arabicPeriod"/>
            </a:pPr>
            <a:r>
              <a:rPr lang="en-US" sz="1800" dirty="0"/>
              <a:t>    </a:t>
            </a:r>
            <a:r>
              <a:rPr lang="en-US" sz="1800" dirty="0" err="1"/>
              <a:t>printf</a:t>
            </a:r>
            <a:r>
              <a:rPr lang="en-US" sz="1800" dirty="0"/>
              <a:t>("\</a:t>
            </a:r>
            <a:r>
              <a:rPr lang="en-US" sz="1800" dirty="0" err="1"/>
              <a:t>nData</a:t>
            </a:r>
            <a:r>
              <a:rPr lang="en-US" sz="1800" dirty="0"/>
              <a:t> in the list \n");</a:t>
            </a:r>
          </a:p>
          <a:p>
            <a:pPr>
              <a:buFont typeface="+mj-lt"/>
              <a:buAutoNum type="arabicPeriod"/>
            </a:pPr>
            <a:r>
              <a:rPr lang="en-US" sz="1800" dirty="0"/>
              <a:t>    </a:t>
            </a:r>
            <a:r>
              <a:rPr lang="en-US" sz="1800" dirty="0" err="1"/>
              <a:t>displayList</a:t>
            </a:r>
            <a:r>
              <a:rPr lang="en-US" sz="1800" dirty="0"/>
              <a:t>();</a:t>
            </a:r>
          </a:p>
          <a:p>
            <a:pPr>
              <a:buFont typeface="+mj-lt"/>
              <a:buAutoNum type="arabicPeriod"/>
            </a:pPr>
            <a:r>
              <a:rPr lang="en-US" sz="1800" dirty="0"/>
              <a:t>    </a:t>
            </a:r>
            <a:r>
              <a:rPr lang="en-US" sz="1800" dirty="0" err="1"/>
              <a:t>getch</a:t>
            </a:r>
            <a:r>
              <a:rPr lang="en-US" sz="1800" dirty="0"/>
              <a:t>();</a:t>
            </a:r>
          </a:p>
          <a:p>
            <a:pPr>
              <a:buFont typeface="+mj-lt"/>
              <a:buAutoNum type="arabicPeriod"/>
            </a:pPr>
            <a:r>
              <a:rPr lang="en-US" sz="1800" dirty="0"/>
              <a:t>}</a:t>
            </a:r>
          </a:p>
          <a:p>
            <a:pPr>
              <a:buFont typeface="+mj-lt"/>
              <a:buAutoNum type="arabicPeriod"/>
            </a:pPr>
            <a:r>
              <a:rPr lang="en-US" sz="1800" dirty="0"/>
              <a:t>//Create a list of n nodes</a:t>
            </a:r>
          </a:p>
          <a:p>
            <a:pPr>
              <a:buFont typeface="+mj-lt"/>
              <a:buAutoNum type="arabicPeriod"/>
            </a:pPr>
            <a:r>
              <a:rPr lang="en-US" sz="1800" dirty="0"/>
              <a:t>void </a:t>
            </a:r>
            <a:r>
              <a:rPr lang="en-US" sz="1800" dirty="0" err="1"/>
              <a:t>createList</a:t>
            </a:r>
            <a:r>
              <a:rPr lang="en-US" sz="1800" dirty="0"/>
              <a:t>(</a:t>
            </a:r>
            <a:r>
              <a:rPr lang="en-US" sz="1800" dirty="0" err="1"/>
              <a:t>int</a:t>
            </a:r>
            <a:r>
              <a:rPr lang="en-US" sz="1800" dirty="0"/>
              <a:t> n)</a:t>
            </a:r>
          </a:p>
          <a:p>
            <a:pPr>
              <a:buFont typeface="+mj-lt"/>
              <a:buAutoNum type="arabicPeriod"/>
            </a:pPr>
            <a:r>
              <a:rPr lang="en-US" sz="1800" dirty="0"/>
              <a:t>{</a:t>
            </a:r>
          </a:p>
          <a:p>
            <a:pPr>
              <a:buFont typeface="+mj-lt"/>
              <a:buAutoNum type="arabicPeriod"/>
            </a:pPr>
            <a:r>
              <a:rPr lang="en-US" sz="1800" dirty="0"/>
              <a:t>    </a:t>
            </a:r>
            <a:r>
              <a:rPr lang="en-US" sz="1800" dirty="0" err="1"/>
              <a:t>struct</a:t>
            </a:r>
            <a:r>
              <a:rPr lang="en-US" sz="1800" dirty="0"/>
              <a:t> node *newNode, *temp;</a:t>
            </a:r>
          </a:p>
          <a:p>
            <a:pPr>
              <a:buFont typeface="+mj-lt"/>
              <a:buAutoNum type="arabicPeriod"/>
            </a:pPr>
            <a:r>
              <a:rPr lang="en-US" sz="1800" dirty="0"/>
              <a:t>    </a:t>
            </a:r>
            <a:r>
              <a:rPr lang="en-US" sz="1800" dirty="0" err="1"/>
              <a:t>int</a:t>
            </a:r>
            <a:r>
              <a:rPr lang="en-US" sz="1800" dirty="0"/>
              <a:t> data, i;</a:t>
            </a:r>
          </a:p>
          <a:p>
            <a:pPr>
              <a:buFont typeface="+mj-lt"/>
              <a:buAutoNum type="arabicPeriod"/>
            </a:pPr>
            <a:r>
              <a:rPr lang="en-US" sz="1800" dirty="0"/>
              <a:t>    head = (</a:t>
            </a:r>
            <a:r>
              <a:rPr lang="en-US" sz="1800" dirty="0" err="1"/>
              <a:t>struct</a:t>
            </a:r>
            <a:r>
              <a:rPr lang="en-US" sz="1800" dirty="0"/>
              <a:t> node *)</a:t>
            </a:r>
            <a:r>
              <a:rPr lang="en-US" sz="1800" dirty="0" err="1"/>
              <a:t>malloc</a:t>
            </a:r>
            <a:r>
              <a:rPr lang="en-US" sz="1800" dirty="0"/>
              <a:t>(</a:t>
            </a:r>
            <a:r>
              <a:rPr lang="en-US" sz="1800" dirty="0" err="1"/>
              <a:t>sizeof</a:t>
            </a:r>
            <a:r>
              <a:rPr lang="en-US" sz="1800" dirty="0"/>
              <a:t>(</a:t>
            </a:r>
            <a:r>
              <a:rPr lang="en-US" sz="1800" dirty="0" err="1"/>
              <a:t>struct</a:t>
            </a:r>
            <a:r>
              <a:rPr lang="en-US" sz="1800" dirty="0"/>
              <a:t> node));</a:t>
            </a:r>
          </a:p>
          <a:p>
            <a:pPr>
              <a:buFont typeface="+mj-lt"/>
              <a:buAutoNum type="arabicPeriod"/>
            </a:pPr>
            <a:r>
              <a:rPr lang="en-US" sz="1800" dirty="0"/>
              <a:t>    // If unable to allocate memory for head node</a:t>
            </a:r>
          </a:p>
          <a:p>
            <a:pPr>
              <a:buFont typeface="+mj-lt"/>
              <a:buAutoNum type="arabicPeriod"/>
            </a:pPr>
            <a:r>
              <a:rPr lang="en-US" sz="1800" dirty="0"/>
              <a:t>    if(head == NULL)</a:t>
            </a:r>
          </a:p>
          <a:p>
            <a:pPr>
              <a:buFont typeface="+mj-lt"/>
              <a:buAutoNum type="arabicPeriod"/>
            </a:pPr>
            <a:r>
              <a:rPr lang="en-US" sz="1800" dirty="0"/>
              <a:t>    {</a:t>
            </a:r>
          </a:p>
          <a:p>
            <a:pPr>
              <a:buFont typeface="+mj-lt"/>
              <a:buAutoNum type="arabicPeriod"/>
            </a:pPr>
            <a:r>
              <a:rPr lang="en-US" sz="1800" dirty="0"/>
              <a:t>	</a:t>
            </a:r>
            <a:r>
              <a:rPr lang="en-US" sz="1800" dirty="0" err="1"/>
              <a:t>printf</a:t>
            </a:r>
            <a:r>
              <a:rPr lang="en-US" sz="1800" dirty="0"/>
              <a:t>("Unable to allocate memory.");</a:t>
            </a:r>
          </a:p>
          <a:p>
            <a:pPr>
              <a:buFont typeface="+mj-lt"/>
              <a:buAutoNum type="arabicPeriod"/>
            </a:pPr>
            <a:r>
              <a:rPr lang="en-US" sz="1800" dirty="0"/>
              <a:t>    }</a:t>
            </a:r>
          </a:p>
          <a:p>
            <a:pPr>
              <a:buFont typeface="+mj-lt"/>
              <a:buAutoNum type="arabicPeriod"/>
            </a:pPr>
            <a:r>
              <a:rPr lang="en-US" sz="1800" dirty="0"/>
              <a:t>    else</a:t>
            </a:r>
          </a:p>
          <a:p>
            <a:pPr>
              <a:buFont typeface="+mj-lt"/>
              <a:buAutoNum type="arabicPeriod"/>
            </a:pPr>
            <a:r>
              <a:rPr lang="en-US" sz="1800" dirty="0"/>
              <a:t>    {</a:t>
            </a:r>
          </a:p>
          <a:p>
            <a:pPr>
              <a:buFont typeface="+mj-lt"/>
              <a:buAutoNum type="arabicPeriod"/>
            </a:pPr>
            <a:r>
              <a:rPr lang="en-US" sz="1800" dirty="0"/>
              <a:t>	//Input data of node from the user</a:t>
            </a:r>
          </a:p>
          <a:p>
            <a:pPr>
              <a:buFont typeface="+mj-lt"/>
              <a:buAutoNum type="arabicPeriod"/>
            </a:pPr>
            <a:r>
              <a:rPr lang="en-US" sz="1800" dirty="0"/>
              <a:t>	</a:t>
            </a:r>
            <a:r>
              <a:rPr lang="en-US" sz="1800" dirty="0" err="1"/>
              <a:t>printf</a:t>
            </a:r>
            <a:r>
              <a:rPr lang="en-US" sz="1800" dirty="0"/>
              <a:t>("Enter the data of node 1: ");</a:t>
            </a:r>
          </a:p>
          <a:p>
            <a:pPr>
              <a:buFont typeface="+mj-lt"/>
              <a:buAutoNum type="arabicPeriod"/>
            </a:pPr>
            <a:r>
              <a:rPr lang="en-US" sz="1800" dirty="0"/>
              <a:t>	</a:t>
            </a:r>
            <a:r>
              <a:rPr lang="en-US" sz="1800" dirty="0" err="1"/>
              <a:t>scanf</a:t>
            </a:r>
            <a:r>
              <a:rPr lang="en-US" sz="1800" dirty="0"/>
              <a:t>("%d", &amp;data);</a:t>
            </a:r>
          </a:p>
          <a:p>
            <a:pPr>
              <a:buFont typeface="+mj-lt"/>
              <a:buAutoNum type="arabicPeriod"/>
            </a:pPr>
            <a:r>
              <a:rPr lang="en-US" sz="1800" dirty="0"/>
              <a:t>	head-&gt;data = data; // Link data field with data</a:t>
            </a:r>
          </a:p>
          <a:p>
            <a:pPr>
              <a:buFont typeface="+mj-lt"/>
              <a:buAutoNum type="arabicPeriod"/>
            </a:pPr>
            <a:r>
              <a:rPr lang="en-US" sz="1800" dirty="0"/>
              <a:t>	head-&gt;next = NULL; // Link address field to NULL</a:t>
            </a:r>
          </a:p>
          <a:p>
            <a:pPr>
              <a:buFont typeface="+mj-lt"/>
              <a:buAutoNum type="arabicPeriod"/>
            </a:pPr>
            <a:r>
              <a:rPr lang="en-US" sz="1800" dirty="0"/>
              <a:t>	temp = head;</a:t>
            </a:r>
          </a:p>
          <a:p>
            <a:pPr>
              <a:buFont typeface="+mj-lt"/>
              <a:buAutoNum type="arabicPeriod"/>
            </a:pPr>
            <a:r>
              <a:rPr lang="en-US" sz="1800" dirty="0"/>
              <a:t>	// Create n nodes and adds to linked list</a:t>
            </a:r>
          </a:p>
          <a:p>
            <a:pPr>
              <a:buFont typeface="+mj-lt"/>
              <a:buAutoNum type="arabicPeriod"/>
            </a:pPr>
            <a:r>
              <a:rPr lang="en-US" sz="1800" dirty="0"/>
              <a:t>	for(i=2; i&lt;=n; i++)</a:t>
            </a:r>
          </a:p>
          <a:p>
            <a:pPr>
              <a:buFont typeface="+mj-lt"/>
              <a:buAutoNum type="arabicPeriod"/>
            </a:pPr>
            <a:r>
              <a:rPr lang="en-US" sz="1800" dirty="0"/>
              <a:t>	{</a:t>
            </a:r>
          </a:p>
          <a:p>
            <a:pPr>
              <a:buFont typeface="+mj-lt"/>
              <a:buAutoNum type="arabicPeriod"/>
            </a:pPr>
            <a:r>
              <a:rPr lang="en-US" sz="1800" dirty="0"/>
              <a:t>	    newNode = (</a:t>
            </a:r>
            <a:r>
              <a:rPr lang="en-US" sz="1800" dirty="0" err="1"/>
              <a:t>struct</a:t>
            </a:r>
            <a:r>
              <a:rPr lang="en-US" sz="1800" dirty="0"/>
              <a:t> node *)</a:t>
            </a:r>
            <a:r>
              <a:rPr lang="en-US" sz="1800" dirty="0" err="1"/>
              <a:t>malloc</a:t>
            </a:r>
            <a:r>
              <a:rPr lang="en-US" sz="1800" dirty="0"/>
              <a:t>(</a:t>
            </a:r>
            <a:r>
              <a:rPr lang="en-US" sz="1800" dirty="0" err="1"/>
              <a:t>sizeof</a:t>
            </a:r>
            <a:r>
              <a:rPr lang="en-US" sz="1800" dirty="0"/>
              <a:t>(</a:t>
            </a:r>
            <a:r>
              <a:rPr lang="en-US" sz="1800" dirty="0" err="1"/>
              <a:t>struct</a:t>
            </a:r>
            <a:r>
              <a:rPr lang="en-US" sz="1800" dirty="0"/>
              <a:t> node));</a:t>
            </a:r>
          </a:p>
          <a:p>
            <a:pPr>
              <a:buFont typeface="+mj-lt"/>
              <a:buAutoNum type="arabicPeriod"/>
            </a:pPr>
            <a:r>
              <a:rPr lang="en-US" sz="1800" dirty="0"/>
              <a:t>	    // If memory is not allocated for newNode */</a:t>
            </a:r>
          </a:p>
          <a:p>
            <a:pPr>
              <a:buFont typeface="+mj-lt"/>
              <a:buAutoNum type="arabicPeriod"/>
            </a:pPr>
            <a:r>
              <a:rPr lang="en-US" sz="1800" dirty="0"/>
              <a:t>	    if(newNode == NULL)</a:t>
            </a:r>
          </a:p>
          <a:p>
            <a:pPr>
              <a:buFont typeface="+mj-lt"/>
              <a:buAutoNum type="arabicPeriod"/>
            </a:pPr>
            <a:r>
              <a:rPr lang="en-US" sz="1800" dirty="0"/>
              <a:t>	    {</a:t>
            </a:r>
          </a:p>
          <a:p>
            <a:pPr>
              <a:buFont typeface="+mj-lt"/>
              <a:buAutoNum type="arabicPeriod"/>
            </a:pPr>
            <a:r>
              <a:rPr lang="en-US" sz="1800" dirty="0"/>
              <a:t>		</a:t>
            </a:r>
            <a:r>
              <a:rPr lang="en-US" sz="1800" dirty="0" err="1"/>
              <a:t>printf</a:t>
            </a:r>
            <a:r>
              <a:rPr lang="en-US" sz="1800" dirty="0"/>
              <a:t>("Unable to allocate memory.");</a:t>
            </a:r>
          </a:p>
          <a:p>
            <a:pPr>
              <a:buFont typeface="+mj-lt"/>
              <a:buAutoNum type="arabicPeriod"/>
            </a:pPr>
            <a:r>
              <a:rPr lang="en-US" sz="1800" dirty="0"/>
              <a:t>		break;</a:t>
            </a:r>
          </a:p>
          <a:p>
            <a:pPr>
              <a:buFont typeface="+mj-lt"/>
              <a:buAutoNum type="arabicPeriod"/>
            </a:pPr>
            <a:r>
              <a:rPr lang="en-US" sz="1800" dirty="0"/>
              <a:t>	    }</a:t>
            </a:r>
          </a:p>
          <a:p>
            <a:pPr>
              <a:buFont typeface="+mj-lt"/>
              <a:buAutoNum type="arabicPeriod"/>
            </a:pPr>
            <a:r>
              <a:rPr lang="en-US" sz="1800" dirty="0"/>
              <a:t>	    else</a:t>
            </a:r>
          </a:p>
          <a:p>
            <a:pPr>
              <a:buFont typeface="+mj-lt"/>
              <a:buAutoNum type="arabicPeriod"/>
            </a:pPr>
            <a:r>
              <a:rPr lang="en-US" sz="1800" dirty="0"/>
              <a:t>	    {</a:t>
            </a:r>
          </a:p>
          <a:p>
            <a:pPr>
              <a:buFont typeface="+mj-lt"/>
              <a:buAutoNum type="arabicPeriod"/>
            </a:pPr>
            <a:r>
              <a:rPr lang="en-US" sz="1800" dirty="0"/>
              <a:t>		</a:t>
            </a:r>
            <a:r>
              <a:rPr lang="en-US" sz="1800" dirty="0" err="1"/>
              <a:t>printf</a:t>
            </a:r>
            <a:r>
              <a:rPr lang="en-US" sz="1800" dirty="0"/>
              <a:t>("Enter the data of node %d: ", i);</a:t>
            </a:r>
          </a:p>
          <a:p>
            <a:pPr>
              <a:buFont typeface="+mj-lt"/>
              <a:buAutoNum type="arabicPeriod"/>
            </a:pPr>
            <a:r>
              <a:rPr lang="en-US" sz="1800" dirty="0"/>
              <a:t>		</a:t>
            </a:r>
            <a:r>
              <a:rPr lang="en-US" sz="1800" dirty="0" err="1"/>
              <a:t>scanf</a:t>
            </a:r>
            <a:r>
              <a:rPr lang="en-US" sz="1800" dirty="0"/>
              <a:t>("%d", &amp;data);</a:t>
            </a:r>
          </a:p>
          <a:p>
            <a:pPr>
              <a:buFont typeface="+mj-lt"/>
              <a:buAutoNum type="arabicPeriod"/>
            </a:pPr>
            <a:r>
              <a:rPr lang="en-US" sz="1800" dirty="0"/>
              <a:t>		newNode-&gt;data = data; // Link data field of newNode with data</a:t>
            </a:r>
          </a:p>
          <a:p>
            <a:pPr>
              <a:buFont typeface="+mj-lt"/>
              <a:buAutoNum type="arabicPeriod"/>
            </a:pPr>
            <a:r>
              <a:rPr lang="en-US" sz="1800" dirty="0"/>
              <a:t>		newNode-&gt;next = NULL; // Link address field of newNode with NULL</a:t>
            </a:r>
          </a:p>
          <a:p>
            <a:pPr>
              <a:buFont typeface="+mj-lt"/>
              <a:buAutoNum type="arabicPeriod"/>
            </a:pPr>
            <a:r>
              <a:rPr lang="en-US" sz="1800" dirty="0"/>
              <a:t>		temp-&gt;next = newNode; // Link previous node i.e. temp to the newNode</a:t>
            </a:r>
          </a:p>
          <a:p>
            <a:pPr>
              <a:buFont typeface="+mj-lt"/>
              <a:buAutoNum type="arabicPeriod"/>
            </a:pPr>
            <a:r>
              <a:rPr lang="en-US" sz="1800" dirty="0"/>
              <a:t>		temp = temp-&gt;next;</a:t>
            </a:r>
          </a:p>
          <a:p>
            <a:pPr>
              <a:buFont typeface="+mj-lt"/>
              <a:buAutoNum type="arabicPeriod"/>
            </a:pPr>
            <a:r>
              <a:rPr lang="en-US" sz="1800" dirty="0"/>
              <a:t>	    }</a:t>
            </a:r>
          </a:p>
          <a:p>
            <a:pPr>
              <a:buFont typeface="+mj-lt"/>
              <a:buAutoNum type="arabicPeriod"/>
            </a:pPr>
            <a:r>
              <a:rPr lang="en-US" sz="1800" dirty="0"/>
              <a:t>	}</a:t>
            </a:r>
          </a:p>
          <a:p>
            <a:pPr>
              <a:buFont typeface="+mj-lt"/>
              <a:buAutoNum type="arabicPeriod"/>
            </a:pPr>
            <a:r>
              <a:rPr lang="en-US" sz="1800" dirty="0"/>
              <a:t>	</a:t>
            </a:r>
            <a:r>
              <a:rPr lang="en-US" sz="1800" dirty="0" err="1"/>
              <a:t>printf</a:t>
            </a:r>
            <a:r>
              <a:rPr lang="en-US" sz="1800" dirty="0"/>
              <a:t>("SINGLY LINKED LIST CREATED SUCCESSFULLY\n");</a:t>
            </a:r>
          </a:p>
          <a:p>
            <a:pPr>
              <a:buFont typeface="+mj-lt"/>
              <a:buAutoNum type="arabicPeriod"/>
            </a:pPr>
            <a:r>
              <a:rPr lang="en-US" sz="1800" dirty="0"/>
              <a:t>    }</a:t>
            </a:r>
          </a:p>
          <a:p>
            <a:pPr>
              <a:buFont typeface="+mj-lt"/>
              <a:buAutoNum type="arabicPeriod"/>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Autofit/>
          </a:bodyPr>
          <a:lstStyle/>
          <a:p>
            <a:pPr>
              <a:buFont typeface="+mj-lt"/>
              <a:buAutoNum type="arabicPeriod" startAt="75"/>
            </a:pPr>
            <a:r>
              <a:rPr lang="en-US" sz="1400" dirty="0"/>
              <a:t>//Create a new node and inserts at the beginning of the linked list.</a:t>
            </a:r>
          </a:p>
          <a:p>
            <a:pPr>
              <a:buFont typeface="+mj-lt"/>
              <a:buAutoNum type="arabicPeriod" startAt="75"/>
            </a:pPr>
            <a:r>
              <a:rPr lang="en-US" sz="1400" dirty="0"/>
              <a:t>void </a:t>
            </a:r>
            <a:r>
              <a:rPr lang="en-US" sz="1400" dirty="0" err="1"/>
              <a:t>insertNodeAtBeginning</a:t>
            </a:r>
            <a:r>
              <a:rPr lang="en-US" sz="1400" dirty="0"/>
              <a:t>(</a:t>
            </a:r>
            <a:r>
              <a:rPr lang="en-US" sz="1400" dirty="0" err="1"/>
              <a:t>int</a:t>
            </a:r>
            <a:r>
              <a:rPr lang="en-US" sz="1400" dirty="0"/>
              <a:t> data)</a:t>
            </a:r>
          </a:p>
          <a:p>
            <a:pPr>
              <a:buFont typeface="+mj-lt"/>
              <a:buAutoNum type="arabicPeriod" startAt="75"/>
            </a:pPr>
            <a:r>
              <a:rPr lang="en-US" sz="1400" dirty="0"/>
              <a:t>{</a:t>
            </a:r>
          </a:p>
          <a:p>
            <a:pPr>
              <a:buFont typeface="+mj-lt"/>
              <a:buAutoNum type="arabicPeriod" startAt="75"/>
            </a:pPr>
            <a:r>
              <a:rPr lang="en-US" sz="1400" dirty="0"/>
              <a:t>    </a:t>
            </a:r>
            <a:r>
              <a:rPr lang="en-US" sz="1400" dirty="0" err="1"/>
              <a:t>struct</a:t>
            </a:r>
            <a:r>
              <a:rPr lang="en-US" sz="1400" dirty="0"/>
              <a:t> node *newNode;</a:t>
            </a:r>
          </a:p>
          <a:p>
            <a:pPr>
              <a:buFont typeface="+mj-lt"/>
              <a:buAutoNum type="arabicPeriod" startAt="75"/>
            </a:pPr>
            <a:r>
              <a:rPr lang="en-US" sz="1400" dirty="0"/>
              <a:t>    newNode = (</a:t>
            </a:r>
            <a:r>
              <a:rPr lang="en-US" sz="1400" dirty="0" err="1"/>
              <a:t>struct</a:t>
            </a:r>
            <a:r>
              <a:rPr lang="en-US" sz="1400" dirty="0"/>
              <a:t> node*)</a:t>
            </a:r>
            <a:r>
              <a:rPr lang="en-US" sz="1400" dirty="0" err="1"/>
              <a:t>malloc</a:t>
            </a:r>
            <a:r>
              <a:rPr lang="en-US" sz="1400" dirty="0"/>
              <a:t>(</a:t>
            </a:r>
            <a:r>
              <a:rPr lang="en-US" sz="1400" dirty="0" err="1"/>
              <a:t>sizeof</a:t>
            </a:r>
            <a:r>
              <a:rPr lang="en-US" sz="1400" dirty="0"/>
              <a:t>(</a:t>
            </a:r>
            <a:r>
              <a:rPr lang="en-US" sz="1400" dirty="0" err="1"/>
              <a:t>struct</a:t>
            </a:r>
            <a:r>
              <a:rPr lang="en-US" sz="1400" dirty="0"/>
              <a:t> node));</a:t>
            </a:r>
          </a:p>
          <a:p>
            <a:pPr>
              <a:buFont typeface="+mj-lt"/>
              <a:buAutoNum type="arabicPeriod" startAt="75"/>
            </a:pPr>
            <a:r>
              <a:rPr lang="en-US" sz="1400" dirty="0"/>
              <a:t>    if(newNode == NULL)</a:t>
            </a:r>
          </a:p>
          <a:p>
            <a:pPr>
              <a:buFont typeface="+mj-lt"/>
              <a:buAutoNum type="arabicPeriod" startAt="75"/>
            </a:pPr>
            <a:r>
              <a:rPr lang="en-US" sz="1400" dirty="0"/>
              <a:t>    {</a:t>
            </a:r>
          </a:p>
          <a:p>
            <a:pPr>
              <a:buFont typeface="+mj-lt"/>
              <a:buAutoNum type="arabicPeriod" startAt="75"/>
            </a:pPr>
            <a:r>
              <a:rPr lang="en-US" sz="1400" dirty="0"/>
              <a:t>	</a:t>
            </a:r>
            <a:r>
              <a:rPr lang="en-US" sz="1400" dirty="0" err="1"/>
              <a:t>printf</a:t>
            </a:r>
            <a:r>
              <a:rPr lang="en-US" sz="1400" dirty="0"/>
              <a:t>("Unable to allocate memory.");</a:t>
            </a:r>
          </a:p>
          <a:p>
            <a:pPr>
              <a:buFont typeface="+mj-lt"/>
              <a:buAutoNum type="arabicPeriod" startAt="75"/>
            </a:pPr>
            <a:r>
              <a:rPr lang="en-US" sz="1400" dirty="0"/>
              <a:t>    }</a:t>
            </a:r>
          </a:p>
          <a:p>
            <a:pPr>
              <a:buFont typeface="+mj-lt"/>
              <a:buAutoNum type="arabicPeriod" startAt="75"/>
            </a:pPr>
            <a:r>
              <a:rPr lang="en-US" sz="1400" dirty="0"/>
              <a:t>    else</a:t>
            </a:r>
          </a:p>
          <a:p>
            <a:pPr>
              <a:buFont typeface="+mj-lt"/>
              <a:buAutoNum type="arabicPeriod" startAt="75"/>
            </a:pPr>
            <a:r>
              <a:rPr lang="en-US" sz="1400" dirty="0"/>
              <a:t>    {</a:t>
            </a:r>
          </a:p>
          <a:p>
            <a:pPr>
              <a:buFont typeface="+mj-lt"/>
              <a:buAutoNum type="arabicPeriod" startAt="75"/>
            </a:pPr>
            <a:r>
              <a:rPr lang="en-US" sz="1400" dirty="0"/>
              <a:t>	newNode-&gt;data = data; // Link data part</a:t>
            </a:r>
          </a:p>
          <a:p>
            <a:pPr>
              <a:buFont typeface="+mj-lt"/>
              <a:buAutoNum type="arabicPeriod" startAt="75"/>
            </a:pPr>
            <a:r>
              <a:rPr lang="en-US" sz="1400" dirty="0"/>
              <a:t>	newNode-&gt;next = head; // Link address part</a:t>
            </a:r>
          </a:p>
          <a:p>
            <a:pPr>
              <a:buFont typeface="+mj-lt"/>
              <a:buAutoNum type="arabicPeriod" startAt="75"/>
            </a:pPr>
            <a:r>
              <a:rPr lang="en-US" sz="1400" dirty="0"/>
              <a:t>	head = newNode;          // Make newNode as first node</a:t>
            </a:r>
          </a:p>
          <a:p>
            <a:pPr>
              <a:buFont typeface="+mj-lt"/>
              <a:buAutoNum type="arabicPeriod" startAt="75"/>
            </a:pPr>
            <a:r>
              <a:rPr lang="en-US" sz="1400" dirty="0"/>
              <a:t>	</a:t>
            </a:r>
            <a:r>
              <a:rPr lang="en-US" sz="1400" dirty="0" err="1"/>
              <a:t>printf</a:t>
            </a:r>
            <a:r>
              <a:rPr lang="en-US" sz="1400" dirty="0"/>
              <a:t>("DATA INSERTED SUCCESSFULLY\n");</a:t>
            </a:r>
          </a:p>
          <a:p>
            <a:pPr>
              <a:buFont typeface="+mj-lt"/>
              <a:buAutoNum type="arabicPeriod" startAt="75"/>
            </a:pPr>
            <a:r>
              <a:rPr lang="en-US" sz="1400" dirty="0"/>
              <a:t>    }</a:t>
            </a:r>
          </a:p>
          <a:p>
            <a:pPr>
              <a:buFont typeface="+mj-lt"/>
              <a:buAutoNum type="arabicPeriod" startAt="75"/>
            </a:pPr>
            <a:r>
              <a:rPr lang="en-US" sz="1400" dirty="0"/>
              <a:t>}</a:t>
            </a:r>
          </a:p>
          <a:p>
            <a:pPr>
              <a:buFont typeface="+mj-lt"/>
              <a:buAutoNum type="arabicPeriod" startAt="75"/>
            </a:pPr>
            <a:r>
              <a:rPr lang="en-US" sz="1400" dirty="0"/>
              <a:t>//Display entire list</a:t>
            </a:r>
          </a:p>
          <a:p>
            <a:pPr>
              <a:buFont typeface="+mj-lt"/>
              <a:buAutoNum type="arabicPeriod" startAt="75"/>
            </a:pPr>
            <a:r>
              <a:rPr lang="en-US" sz="1400" dirty="0"/>
              <a:t>void </a:t>
            </a:r>
            <a:r>
              <a:rPr lang="en-US" sz="1400" dirty="0" err="1"/>
              <a:t>displayList</a:t>
            </a:r>
            <a:r>
              <a:rPr lang="en-US" sz="1400" dirty="0"/>
              <a:t>()</a:t>
            </a:r>
          </a:p>
          <a:p>
            <a:pPr>
              <a:buFont typeface="+mj-lt"/>
              <a:buAutoNum type="arabicPeriod" startAt="75"/>
            </a:pPr>
            <a:r>
              <a:rPr lang="en-US" sz="1400" dirty="0"/>
              <a:t>{</a:t>
            </a:r>
          </a:p>
          <a:p>
            <a:pPr>
              <a:buFont typeface="+mj-lt"/>
              <a:buAutoNum type="arabicPeriod" startAt="75"/>
            </a:pPr>
            <a:r>
              <a:rPr lang="en-US" sz="1400" dirty="0"/>
              <a:t>    </a:t>
            </a:r>
            <a:r>
              <a:rPr lang="en-US" sz="1400" dirty="0" err="1"/>
              <a:t>struct</a:t>
            </a:r>
            <a:r>
              <a:rPr lang="en-US" sz="1400" dirty="0"/>
              <a:t> node *temp;</a:t>
            </a:r>
          </a:p>
          <a:p>
            <a:pPr>
              <a:buFont typeface="+mj-lt"/>
              <a:buAutoNum type="arabicPeriod" startAt="75"/>
            </a:pPr>
            <a:r>
              <a:rPr lang="en-US" sz="1400" dirty="0"/>
              <a:t>    //If the list is empty i.e. head = NULL</a:t>
            </a:r>
          </a:p>
          <a:p>
            <a:pPr>
              <a:buFont typeface="+mj-lt"/>
              <a:buAutoNum type="arabicPeriod" startAt="75"/>
            </a:pPr>
            <a:r>
              <a:rPr lang="en-US" sz="1400" dirty="0"/>
              <a:t>    if(head == NULL)</a:t>
            </a:r>
          </a:p>
          <a:p>
            <a:pPr>
              <a:buFont typeface="+mj-lt"/>
              <a:buAutoNum type="arabicPeriod" startAt="75"/>
            </a:pPr>
            <a:r>
              <a:rPr lang="en-US" sz="1400" dirty="0"/>
              <a:t>    {</a:t>
            </a:r>
          </a:p>
          <a:p>
            <a:pPr>
              <a:buFont typeface="+mj-lt"/>
              <a:buAutoNum type="arabicPeriod" startAt="75"/>
            </a:pPr>
            <a:r>
              <a:rPr lang="en-US" sz="1400" dirty="0"/>
              <a:t>	</a:t>
            </a:r>
            <a:r>
              <a:rPr lang="en-US" sz="1400" dirty="0" err="1"/>
              <a:t>printf</a:t>
            </a:r>
            <a:r>
              <a:rPr lang="en-US" sz="1400" dirty="0"/>
              <a:t>("List is empty.");</a:t>
            </a:r>
          </a:p>
          <a:p>
            <a:pPr>
              <a:buFont typeface="+mj-lt"/>
              <a:buAutoNum type="arabicPeriod" startAt="75"/>
            </a:pPr>
            <a:r>
              <a:rPr lang="en-US" sz="1400" dirty="0"/>
              <a:t>    }</a:t>
            </a:r>
          </a:p>
          <a:p>
            <a:pPr>
              <a:buFont typeface="+mj-lt"/>
              <a:buAutoNum type="arabicPeriod" startAt="75"/>
            </a:pPr>
            <a:r>
              <a:rPr lang="en-US" sz="1400" dirty="0"/>
              <a:t>    else</a:t>
            </a:r>
          </a:p>
          <a:p>
            <a:pPr>
              <a:buFont typeface="+mj-lt"/>
              <a:buAutoNum type="arabicPeriod" startAt="75"/>
            </a:pPr>
            <a:r>
              <a:rPr lang="en-US" sz="1400" dirty="0"/>
              <a:t>    {</a:t>
            </a:r>
          </a:p>
          <a:p>
            <a:pPr>
              <a:buFont typeface="+mj-lt"/>
              <a:buAutoNum type="arabicPeriod" startAt="75"/>
            </a:pPr>
            <a:r>
              <a:rPr lang="en-US" sz="1400" dirty="0"/>
              <a:t>	temp = head;</a:t>
            </a:r>
          </a:p>
          <a:p>
            <a:pPr>
              <a:buFont typeface="+mj-lt"/>
              <a:buAutoNum type="arabicPeriod" startAt="75"/>
            </a:pPr>
            <a:r>
              <a:rPr lang="en-US" sz="1400" dirty="0"/>
              <a:t>	while(temp != NULL)</a:t>
            </a:r>
          </a:p>
          <a:p>
            <a:pPr>
              <a:buFont typeface="+mj-lt"/>
              <a:buAutoNum type="arabicPeriod" startAt="75"/>
            </a:pPr>
            <a:r>
              <a:rPr lang="en-US" sz="1400" dirty="0"/>
              <a:t>	{</a:t>
            </a:r>
          </a:p>
          <a:p>
            <a:pPr>
              <a:buFont typeface="+mj-lt"/>
              <a:buAutoNum type="arabicPeriod" startAt="75"/>
            </a:pPr>
            <a:r>
              <a:rPr lang="en-US" sz="1400" dirty="0"/>
              <a:t>	    </a:t>
            </a:r>
            <a:r>
              <a:rPr lang="en-US" sz="1400" dirty="0" err="1"/>
              <a:t>printf</a:t>
            </a:r>
            <a:r>
              <a:rPr lang="en-US" sz="1400" dirty="0"/>
              <a:t>("Data = %d\n", temp-&gt;data); // Print data of current node</a:t>
            </a:r>
          </a:p>
          <a:p>
            <a:pPr>
              <a:buFont typeface="+mj-lt"/>
              <a:buAutoNum type="arabicPeriod" startAt="75"/>
            </a:pPr>
            <a:r>
              <a:rPr lang="en-US" sz="1400" dirty="0"/>
              <a:t>	    temp = temp-&gt;next;                 // Move to next node</a:t>
            </a:r>
          </a:p>
          <a:p>
            <a:pPr>
              <a:buFont typeface="+mj-lt"/>
              <a:buAutoNum type="arabicPeriod" startAt="75"/>
            </a:pPr>
            <a:r>
              <a:rPr lang="en-US" sz="1400" dirty="0"/>
              <a:t>	}</a:t>
            </a:r>
          </a:p>
          <a:p>
            <a:pPr>
              <a:buFont typeface="+mj-lt"/>
              <a:buAutoNum type="arabicPeriod" startAt="75"/>
            </a:pPr>
            <a:r>
              <a:rPr lang="en-US" sz="1400" dirty="0"/>
              <a:t>    }</a:t>
            </a:r>
          </a:p>
          <a:p>
            <a:pPr>
              <a:buFont typeface="+mj-lt"/>
              <a:buAutoNum type="arabicPeriod" startAt="75"/>
            </a:pPr>
            <a:r>
              <a:rPr lang="en-US" sz="14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20688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76200"/>
            <a:ext cx="8915400" cy="6781800"/>
          </a:xfrm>
        </p:spPr>
        <p:txBody>
          <a:bodyPr>
            <a:normAutofit/>
          </a:bodyPr>
          <a:lstStyle/>
          <a:p>
            <a:pPr marL="0" indent="0">
              <a:buNone/>
            </a:pPr>
            <a:endParaRPr lang="en-US" sz="2400" dirty="0" smtClean="0">
              <a:latin typeface="Bookman Old Style" pitchFamily="18" charset="0"/>
            </a:endParaRPr>
          </a:p>
          <a:p>
            <a:pPr marL="0" indent="0">
              <a:buNone/>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Simply </a:t>
            </a:r>
            <a:r>
              <a:rPr lang="en-US" sz="2400" dirty="0">
                <a:latin typeface="Bookman Old Style" pitchFamily="18" charset="0"/>
              </a:rPr>
              <a:t>a list is a sequence of data, and linked list is a sequence of data linked with each other</a:t>
            </a:r>
            <a:r>
              <a:rPr lang="en-US" sz="2400" dirty="0" smtClean="0">
                <a:latin typeface="Bookman Old Style" pitchFamily="18" charset="0"/>
              </a:rPr>
              <a:t>.</a:t>
            </a: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When </a:t>
            </a:r>
            <a:r>
              <a:rPr lang="en-US" sz="2400" dirty="0">
                <a:latin typeface="Bookman Old Style" pitchFamily="18" charset="0"/>
              </a:rPr>
              <a:t>we want to work with unknown number of data values, we use a linked list data structure to organize that data. </a:t>
            </a:r>
            <a:endParaRPr lang="en-US" sz="2400" dirty="0" smtClean="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Linked </a:t>
            </a:r>
            <a:r>
              <a:rPr lang="en-US" sz="2400" dirty="0">
                <a:latin typeface="Bookman Old Style" pitchFamily="18" charset="0"/>
              </a:rPr>
              <a:t>list is a </a:t>
            </a:r>
            <a:r>
              <a:rPr lang="en-US" sz="2400" b="1" dirty="0">
                <a:latin typeface="Bookman Old Style" pitchFamily="18" charset="0"/>
              </a:rPr>
              <a:t>linear data structure </a:t>
            </a:r>
            <a:r>
              <a:rPr lang="en-US" sz="2400" dirty="0">
                <a:latin typeface="Bookman Old Style" pitchFamily="18" charset="0"/>
              </a:rPr>
              <a:t>that </a:t>
            </a:r>
            <a:r>
              <a:rPr lang="en-US" sz="2400" b="1" dirty="0">
                <a:latin typeface="Bookman Old Style" pitchFamily="18" charset="0"/>
              </a:rPr>
              <a:t>contains sequence of elements </a:t>
            </a:r>
            <a:r>
              <a:rPr lang="en-US" sz="2400" dirty="0">
                <a:latin typeface="Bookman Old Style" pitchFamily="18" charset="0"/>
              </a:rPr>
              <a:t>such that each element links to its next element in the sequence. </a:t>
            </a:r>
            <a:endParaRPr lang="en-US" sz="2400" dirty="0" smtClean="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Each </a:t>
            </a:r>
            <a:r>
              <a:rPr lang="en-US" sz="2400" dirty="0">
                <a:latin typeface="Bookman Old Style" pitchFamily="18" charset="0"/>
              </a:rPr>
              <a:t>element in a linked list is called as </a:t>
            </a:r>
            <a:r>
              <a:rPr lang="en-US" sz="2400" b="1" dirty="0">
                <a:latin typeface="Bookman Old Style" pitchFamily="18" charset="0"/>
              </a:rPr>
              <a:t>"Node</a:t>
            </a:r>
            <a:r>
              <a:rPr lang="en-US" sz="2400" b="1" dirty="0" smtClean="0">
                <a:latin typeface="Bookman Old Style" pitchFamily="18" charset="0"/>
              </a:rPr>
              <a:t>"</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17129104"/>
              </p:ext>
            </p:extLst>
          </p:nvPr>
        </p:nvGraphicFramePr>
        <p:xfrm>
          <a:off x="152400" y="152400"/>
          <a:ext cx="5791200" cy="609600"/>
        </p:xfrm>
        <a:graphic>
          <a:graphicData uri="http://schemas.openxmlformats.org/drawingml/2006/table">
            <a:tbl>
              <a:tblPr firstRow="1" bandRow="1">
                <a:tableStyleId>{00A15C55-8517-42AA-B614-E9B94910E393}</a:tableStyleId>
              </a:tblPr>
              <a:tblGrid>
                <a:gridCol w="5791200"/>
              </a:tblGrid>
              <a:tr h="609600">
                <a:tc>
                  <a:txBody>
                    <a:bodyPr/>
                    <a:lstStyle/>
                    <a:p>
                      <a:r>
                        <a:rPr lang="en-US" sz="2800" dirty="0" smtClean="0">
                          <a:latin typeface="Bookman Old Style" pitchFamily="18" charset="0"/>
                        </a:rPr>
                        <a:t>What is linked list?</a:t>
                      </a:r>
                      <a:endParaRPr lang="en-US" sz="2800" dirty="0">
                        <a:solidFill>
                          <a:srgbClr val="00B050"/>
                        </a:solidFill>
                        <a:latin typeface="Bookman Old Style" pitchFamily="18" charset="0"/>
                      </a:endParaRPr>
                    </a:p>
                  </a:txBody>
                  <a:tcPr/>
                </a:tc>
              </a:tr>
            </a:tbl>
          </a:graphicData>
        </a:graphic>
      </p:graphicFrame>
      <p:sp>
        <p:nvSpPr>
          <p:cNvPr id="3" name="Footer Placeholder 2"/>
          <p:cNvSpPr>
            <a:spLocks noGrp="1"/>
          </p:cNvSpPr>
          <p:nvPr>
            <p:ph type="ftr" sz="quarter" idx="11"/>
          </p:nvPr>
        </p:nvSpPr>
        <p:spPr/>
        <p:txBody>
          <a:bodyPr/>
          <a:lstStyle/>
          <a:p>
            <a:r>
              <a:rPr lang="en-US" dirty="0" err="1" smtClean="0"/>
              <a:t>Er</a:t>
            </a:r>
            <a:r>
              <a:rPr lang="en-US" dirty="0" smtClean="0"/>
              <a:t>. </a:t>
            </a:r>
            <a:r>
              <a:rPr lang="en-US" dirty="0" err="1" smtClean="0"/>
              <a:t>Jendi</a:t>
            </a:r>
            <a:r>
              <a:rPr lang="en-US" dirty="0" smtClean="0"/>
              <a:t>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solidFill>
                  <a:srgbClr val="FF0000"/>
                </a:solidFill>
                <a:latin typeface="Bookman Old Style" pitchFamily="18" charset="0"/>
              </a:rPr>
              <a:t>Output:</a:t>
            </a:r>
          </a:p>
          <a:p>
            <a:pPr marL="0" indent="0">
              <a:buNone/>
            </a:pPr>
            <a:endParaRPr lang="en-US" sz="2400" b="1" dirty="0" smtClean="0">
              <a:solidFill>
                <a:srgbClr val="FF0000"/>
              </a:solidFill>
              <a:latin typeface="Bookman Old Style" pitchFamily="18" charset="0"/>
            </a:endParaRP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38730"/>
            <a:ext cx="8001000" cy="5862070"/>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920688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insert a new node at the end of a Singly 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1800" b="1" dirty="0" smtClean="0">
                <a:solidFill>
                  <a:srgbClr val="FF0000"/>
                </a:solidFill>
                <a:latin typeface="Verdana" pitchFamily="34" charset="0"/>
                <a:ea typeface="Verdana" pitchFamily="34" charset="0"/>
              </a:rPr>
              <a:t>b. Inserting </a:t>
            </a:r>
            <a:r>
              <a:rPr lang="en-US" sz="1800" b="1" dirty="0">
                <a:solidFill>
                  <a:srgbClr val="FF0000"/>
                </a:solidFill>
                <a:latin typeface="Verdana" pitchFamily="34" charset="0"/>
                <a:ea typeface="Verdana" pitchFamily="34" charset="0"/>
              </a:rPr>
              <a:t>a node at the end of list.</a:t>
            </a:r>
          </a:p>
          <a:p>
            <a:pPr marL="0" indent="0">
              <a:buNone/>
            </a:pPr>
            <a:endParaRPr lang="en-US" sz="1800" b="1" dirty="0" smtClean="0">
              <a:solidFill>
                <a:srgbClr val="FF0000"/>
              </a:solidFill>
              <a:latin typeface="Verdana" pitchFamily="34" charset="0"/>
              <a:ea typeface="Verdana" pitchFamily="34" charset="0"/>
            </a:endParaRPr>
          </a:p>
          <a:p>
            <a:pPr marL="0" indent="0">
              <a:buNone/>
            </a:pPr>
            <a:r>
              <a:rPr lang="en-US" sz="1800" b="1" dirty="0" smtClean="0">
                <a:solidFill>
                  <a:srgbClr val="FF0000"/>
                </a:solidFill>
                <a:latin typeface="Verdana" pitchFamily="34" charset="0"/>
                <a:ea typeface="Verdana" pitchFamily="34" charset="0"/>
              </a:rPr>
              <a:t>Algorithm: </a:t>
            </a:r>
            <a:r>
              <a:rPr lang="en-US" sz="1800" b="1" u="sng" dirty="0" smtClean="0">
                <a:solidFill>
                  <a:srgbClr val="00B050"/>
                </a:solidFill>
                <a:latin typeface="Verdana" pitchFamily="34" charset="0"/>
                <a:ea typeface="Verdana" pitchFamily="34" charset="0"/>
              </a:rPr>
              <a:t>[METHOD 1]</a:t>
            </a:r>
          </a:p>
          <a:p>
            <a:pPr marL="0" indent="0">
              <a:buNone/>
            </a:pPr>
            <a:r>
              <a:rPr lang="en-US" sz="1800" b="1" dirty="0" smtClean="0">
                <a:latin typeface="Verdana" pitchFamily="34" charset="0"/>
                <a:ea typeface="Verdana" pitchFamily="34" charset="0"/>
              </a:rPr>
              <a:t>Step1: </a:t>
            </a:r>
            <a:r>
              <a:rPr lang="en-US" sz="1800" dirty="0">
                <a:latin typeface="Verdana" pitchFamily="34" charset="0"/>
                <a:ea typeface="Verdana" pitchFamily="34" charset="0"/>
              </a:rPr>
              <a:t>C</a:t>
            </a:r>
            <a:r>
              <a:rPr lang="en-US" sz="1800" dirty="0" smtClean="0">
                <a:latin typeface="Verdana" pitchFamily="34" charset="0"/>
                <a:ea typeface="Verdana" pitchFamily="34" charset="0"/>
              </a:rPr>
              <a:t>reate a </a:t>
            </a:r>
            <a:r>
              <a:rPr lang="en-US" sz="1800" b="1" dirty="0" smtClean="0">
                <a:latin typeface="Verdana" pitchFamily="34" charset="0"/>
                <a:ea typeface="Verdana" pitchFamily="34" charset="0"/>
              </a:rPr>
              <a:t>newNode </a:t>
            </a:r>
            <a:r>
              <a:rPr lang="en-US" sz="1800" dirty="0" smtClean="0">
                <a:latin typeface="Verdana" pitchFamily="34" charset="0"/>
                <a:ea typeface="Verdana" pitchFamily="34" charset="0"/>
              </a:rPr>
              <a:t>with given value.</a:t>
            </a:r>
          </a:p>
          <a:p>
            <a:pPr marL="0" indent="0">
              <a:buNone/>
            </a:pPr>
            <a:r>
              <a:rPr lang="en-US" sz="1800" b="1" dirty="0" smtClean="0">
                <a:latin typeface="Verdana" pitchFamily="34" charset="0"/>
                <a:ea typeface="Verdana" pitchFamily="34" charset="0"/>
              </a:rPr>
              <a:t>Step2: </a:t>
            </a:r>
            <a:r>
              <a:rPr lang="en-US" sz="1800" dirty="0">
                <a:latin typeface="Verdana" pitchFamily="34" charset="0"/>
                <a:ea typeface="Verdana" pitchFamily="34" charset="0"/>
              </a:rPr>
              <a:t>C</a:t>
            </a:r>
            <a:r>
              <a:rPr lang="en-US" sz="1800" dirty="0" smtClean="0">
                <a:latin typeface="Verdana" pitchFamily="34" charset="0"/>
                <a:ea typeface="Verdana" pitchFamily="34" charset="0"/>
              </a:rPr>
              <a:t>heck whether list is </a:t>
            </a:r>
            <a:r>
              <a:rPr lang="en-US" sz="1800" b="1" dirty="0" smtClean="0">
                <a:latin typeface="Verdana" pitchFamily="34" charset="0"/>
                <a:ea typeface="Verdana" pitchFamily="34" charset="0"/>
              </a:rPr>
              <a:t>Empty (head==NULL)</a:t>
            </a:r>
          </a:p>
          <a:p>
            <a:pPr marL="0" indent="0">
              <a:buNone/>
            </a:pPr>
            <a:r>
              <a:rPr lang="en-US" sz="1800" b="1" dirty="0" smtClean="0">
                <a:latin typeface="Verdana" pitchFamily="34" charset="0"/>
                <a:ea typeface="Verdana" pitchFamily="34" charset="0"/>
              </a:rPr>
              <a:t>Step3: </a:t>
            </a:r>
            <a:r>
              <a:rPr lang="en-US" sz="1800" dirty="0" smtClean="0">
                <a:latin typeface="Verdana" pitchFamily="34" charset="0"/>
                <a:ea typeface="Verdana" pitchFamily="34" charset="0"/>
              </a:rPr>
              <a:t>If it is </a:t>
            </a:r>
            <a:r>
              <a:rPr lang="en-US" sz="1800" b="1" dirty="0" smtClean="0">
                <a:latin typeface="Verdana" pitchFamily="34" charset="0"/>
                <a:ea typeface="Verdana" pitchFamily="34" charset="0"/>
              </a:rPr>
              <a:t>Empty</a:t>
            </a:r>
            <a:r>
              <a:rPr lang="en-US" sz="1800" dirty="0" smtClean="0">
                <a:latin typeface="Verdana" pitchFamily="34" charset="0"/>
                <a:ea typeface="Verdana" pitchFamily="34" charset="0"/>
              </a:rPr>
              <a:t> then, Set </a:t>
            </a:r>
            <a:r>
              <a:rPr lang="en-US" sz="1800" b="1" dirty="0" smtClean="0">
                <a:latin typeface="Verdana" pitchFamily="34" charset="0"/>
                <a:ea typeface="Verdana" pitchFamily="34" charset="0"/>
              </a:rPr>
              <a:t>newNode -&gt; next =NULL </a:t>
            </a:r>
            <a:r>
              <a:rPr lang="en-US" sz="1800" dirty="0" smtClean="0">
                <a:latin typeface="Verdana" pitchFamily="34" charset="0"/>
                <a:ea typeface="Verdana" pitchFamily="34" charset="0"/>
              </a:rPr>
              <a:t>and </a:t>
            </a:r>
            <a:r>
              <a:rPr lang="en-US" sz="1800" b="1" dirty="0" smtClean="0">
                <a:latin typeface="Verdana" pitchFamily="34" charset="0"/>
                <a:ea typeface="Verdana" pitchFamily="34" charset="0"/>
              </a:rPr>
              <a:t>head = 	newNode.</a:t>
            </a:r>
          </a:p>
          <a:p>
            <a:pPr marL="0" indent="0">
              <a:buNone/>
            </a:pPr>
            <a:r>
              <a:rPr lang="en-US" sz="1800" b="1" dirty="0" smtClean="0">
                <a:latin typeface="Verdana" pitchFamily="34" charset="0"/>
                <a:ea typeface="Verdana" pitchFamily="34" charset="0"/>
              </a:rPr>
              <a:t>Step 4: </a:t>
            </a:r>
            <a:r>
              <a:rPr lang="en-US" sz="1800" dirty="0" smtClean="0">
                <a:latin typeface="Verdana" pitchFamily="34" charset="0"/>
                <a:ea typeface="Verdana" pitchFamily="34" charset="0"/>
              </a:rPr>
              <a:t>If it is </a:t>
            </a:r>
            <a:r>
              <a:rPr lang="en-US" sz="1800" b="1" dirty="0" smtClean="0">
                <a:latin typeface="Verdana" pitchFamily="34" charset="0"/>
                <a:ea typeface="Verdana" pitchFamily="34" charset="0"/>
              </a:rPr>
              <a:t>Not Empty </a:t>
            </a:r>
            <a:r>
              <a:rPr lang="en-US" sz="1800" dirty="0" smtClean="0">
                <a:latin typeface="Verdana" pitchFamily="34" charset="0"/>
                <a:ea typeface="Verdana" pitchFamily="34" charset="0"/>
              </a:rPr>
              <a:t>then, </a:t>
            </a:r>
            <a:r>
              <a:rPr lang="en-US" sz="1800" dirty="0">
                <a:latin typeface="Verdana" pitchFamily="34" charset="0"/>
                <a:ea typeface="Verdana" pitchFamily="34" charset="0"/>
              </a:rPr>
              <a:t>Traverse to the last node of the linked </a:t>
            </a:r>
            <a:r>
              <a:rPr lang="en-US" sz="1800" dirty="0" smtClean="0">
                <a:latin typeface="Verdana" pitchFamily="34" charset="0"/>
                <a:ea typeface="Verdana" pitchFamily="34" charset="0"/>
              </a:rPr>
              <a:t>	list and </a:t>
            </a:r>
            <a:r>
              <a:rPr lang="en-US" sz="1800" dirty="0">
                <a:latin typeface="Verdana" pitchFamily="34" charset="0"/>
                <a:ea typeface="Verdana" pitchFamily="34" charset="0"/>
              </a:rPr>
              <a:t>connect the last node of the list with the new node, i.e. </a:t>
            </a:r>
            <a:r>
              <a:rPr lang="en-US" sz="1800" dirty="0" smtClean="0">
                <a:latin typeface="Verdana" pitchFamily="34" charset="0"/>
                <a:ea typeface="Verdana" pitchFamily="34" charset="0"/>
              </a:rPr>
              <a:t>	last node </a:t>
            </a:r>
            <a:r>
              <a:rPr lang="en-US" sz="1800" dirty="0">
                <a:latin typeface="Verdana" pitchFamily="34" charset="0"/>
                <a:ea typeface="Verdana" pitchFamily="34" charset="0"/>
              </a:rPr>
              <a:t>will now point to new node. </a:t>
            </a:r>
            <a:r>
              <a:rPr lang="en-US" sz="1800" b="1" dirty="0">
                <a:latin typeface="Verdana" pitchFamily="34" charset="0"/>
                <a:ea typeface="Verdana" pitchFamily="34" charset="0"/>
              </a:rPr>
              <a:t>(</a:t>
            </a:r>
            <a:r>
              <a:rPr lang="en-US" sz="1800" b="1" dirty="0" smtClean="0">
                <a:latin typeface="Verdana" pitchFamily="34" charset="0"/>
                <a:ea typeface="Verdana" pitchFamily="34" charset="0"/>
              </a:rPr>
              <a:t>lastNode -&gt;</a:t>
            </a:r>
            <a:r>
              <a:rPr lang="en-US" sz="1800" b="1" dirty="0">
                <a:latin typeface="Verdana" pitchFamily="34" charset="0"/>
                <a:ea typeface="Verdana" pitchFamily="34" charset="0"/>
              </a:rPr>
              <a:t>next = </a:t>
            </a:r>
            <a:r>
              <a:rPr lang="en-US" sz="1800" b="1" dirty="0" smtClean="0">
                <a:latin typeface="Verdana" pitchFamily="34" charset="0"/>
                <a:ea typeface="Verdana" pitchFamily="34" charset="0"/>
              </a:rPr>
              <a:t>	</a:t>
            </a:r>
            <a:r>
              <a:rPr lang="en-US" sz="1800" b="1" dirty="0" err="1" smtClean="0">
                <a:latin typeface="Verdana" pitchFamily="34" charset="0"/>
                <a:ea typeface="Verdana" pitchFamily="34" charset="0"/>
              </a:rPr>
              <a:t>newNode</a:t>
            </a:r>
            <a:r>
              <a:rPr lang="en-US" sz="1800" b="1" dirty="0" smtClean="0">
                <a:latin typeface="Verdana" pitchFamily="34" charset="0"/>
                <a:ea typeface="Verdana" pitchFamily="34" charset="0"/>
              </a:rPr>
              <a:t>, </a:t>
            </a:r>
            <a:r>
              <a:rPr lang="en-US" sz="1800" b="1" dirty="0" err="1" smtClean="0">
                <a:latin typeface="Verdana" pitchFamily="34" charset="0"/>
                <a:ea typeface="Verdana" pitchFamily="34" charset="0"/>
              </a:rPr>
              <a:t>newnode</a:t>
            </a:r>
            <a:r>
              <a:rPr lang="en-US" sz="1800" b="1" dirty="0" smtClean="0">
                <a:latin typeface="Verdana" pitchFamily="34" charset="0"/>
                <a:ea typeface="Verdana" pitchFamily="34" charset="0"/>
              </a:rPr>
              <a:t>-&gt;next </a:t>
            </a:r>
            <a:r>
              <a:rPr lang="en-US" sz="1800" b="1" smtClean="0">
                <a:latin typeface="Verdana" pitchFamily="34" charset="0"/>
                <a:ea typeface="Verdana" pitchFamily="34" charset="0"/>
              </a:rPr>
              <a:t>= null).</a:t>
            </a:r>
            <a:endParaRPr lang="en-US" sz="1800" b="1" dirty="0">
              <a:latin typeface="Verdana" pitchFamily="34" charset="0"/>
              <a:ea typeface="Verdana" pitchFamily="34" charset="0"/>
            </a:endParaRPr>
          </a:p>
          <a:p>
            <a:pPr marL="0" indent="0">
              <a:buNone/>
            </a:pPr>
            <a:endParaRPr lang="en-US" sz="1800" b="1" dirty="0">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 y="3657600"/>
            <a:ext cx="8936182" cy="3124200"/>
          </a:xfrm>
          <a:prstGeom prst="rect">
            <a:avLst/>
          </a:prstGeom>
        </p:spPr>
      </p:pic>
      <p:sp>
        <p:nvSpPr>
          <p:cNvPr id="6" name="TextBox 5"/>
          <p:cNvSpPr txBox="1"/>
          <p:nvPr/>
        </p:nvSpPr>
        <p:spPr>
          <a:xfrm>
            <a:off x="533400" y="3745468"/>
            <a:ext cx="762000" cy="369332"/>
          </a:xfrm>
          <a:prstGeom prst="rect">
            <a:avLst/>
          </a:prstGeom>
          <a:noFill/>
        </p:spPr>
        <p:txBody>
          <a:bodyPr wrap="square" rtlCol="0">
            <a:spAutoFit/>
          </a:bodyPr>
          <a:lstStyle/>
          <a:p>
            <a:r>
              <a:rPr lang="en-US" b="1" dirty="0" smtClean="0"/>
              <a:t>head</a:t>
            </a:r>
            <a:endParaRPr lang="en-US" b="1" dirty="0"/>
          </a:p>
        </p:txBody>
      </p:sp>
      <p:sp>
        <p:nvSpPr>
          <p:cNvPr id="7" name="TextBox 6"/>
          <p:cNvSpPr txBox="1"/>
          <p:nvPr/>
        </p:nvSpPr>
        <p:spPr>
          <a:xfrm>
            <a:off x="7315200" y="6013057"/>
            <a:ext cx="1524000" cy="338554"/>
          </a:xfrm>
          <a:prstGeom prst="rect">
            <a:avLst/>
          </a:prstGeom>
          <a:noFill/>
        </p:spPr>
        <p:txBody>
          <a:bodyPr wrap="square" rtlCol="0">
            <a:spAutoFit/>
          </a:bodyPr>
          <a:lstStyle/>
          <a:p>
            <a:r>
              <a:rPr lang="en-US" sz="1600" b="1" dirty="0" smtClean="0"/>
              <a:t>New Node</a:t>
            </a:r>
            <a:endParaRPr lang="en-US" sz="1600" b="1" dirty="0"/>
          </a:p>
        </p:txBody>
      </p:sp>
      <p:sp>
        <p:nvSpPr>
          <p:cNvPr id="2" name="Footer Placeholder 1"/>
          <p:cNvSpPr>
            <a:spLocks noGrp="1"/>
          </p:cNvSpPr>
          <p:nvPr>
            <p:ph type="ftr" sz="quarter" idx="11"/>
          </p:nvPr>
        </p:nvSpPr>
        <p:spPr>
          <a:xfrm>
            <a:off x="-19318" y="6492875"/>
            <a:ext cx="2895600" cy="365125"/>
          </a:xfrm>
        </p:spPr>
        <p:txBody>
          <a:bodyPr/>
          <a:lstStyle/>
          <a:p>
            <a:r>
              <a:rPr lang="en-US" smtClean="0"/>
              <a:t>Er. Jendi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marL="0" indent="0">
              <a:buNone/>
            </a:pPr>
            <a:r>
              <a:rPr lang="en-US" sz="2400" b="1" dirty="0">
                <a:solidFill>
                  <a:srgbClr val="FF0000"/>
                </a:solidFill>
                <a:latin typeface="Verdana" pitchFamily="34" charset="0"/>
                <a:ea typeface="Verdana" pitchFamily="34" charset="0"/>
              </a:rPr>
              <a:t>b. Inserting a node at the end of list.</a:t>
            </a:r>
          </a:p>
          <a:p>
            <a:pPr marL="0" indent="0">
              <a:buNone/>
            </a:pPr>
            <a:endParaRPr lang="en-US" sz="2400" b="1" dirty="0" smtClean="0">
              <a:solidFill>
                <a:srgbClr val="FF0000"/>
              </a:solidFill>
              <a:ea typeface="Verdana" pitchFamily="34" charset="0"/>
            </a:endParaRPr>
          </a:p>
          <a:p>
            <a:pPr marL="0" indent="0">
              <a:buNone/>
            </a:pPr>
            <a:r>
              <a:rPr lang="en-US" sz="2000" b="1" dirty="0" smtClean="0">
                <a:solidFill>
                  <a:srgbClr val="FF0000"/>
                </a:solidFill>
                <a:latin typeface="Verdana" pitchFamily="34" charset="0"/>
                <a:ea typeface="Verdana" pitchFamily="34" charset="0"/>
              </a:rPr>
              <a:t>Algorithm: </a:t>
            </a:r>
            <a:r>
              <a:rPr lang="en-US" sz="2000" b="1" u="sng" dirty="0" smtClean="0">
                <a:solidFill>
                  <a:srgbClr val="00B050"/>
                </a:solidFill>
                <a:latin typeface="Verdana" pitchFamily="34" charset="0"/>
                <a:ea typeface="Verdana" pitchFamily="34" charset="0"/>
              </a:rPr>
              <a:t>[METHOD 2]</a:t>
            </a:r>
          </a:p>
          <a:p>
            <a:pPr marL="0" indent="0">
              <a:buNone/>
            </a:pPr>
            <a:endParaRPr lang="en-US" sz="2000" b="1" u="sng" dirty="0">
              <a:solidFill>
                <a:srgbClr val="00B050"/>
              </a:solidFill>
              <a:latin typeface="Verdana" pitchFamily="34" charset="0"/>
              <a:ea typeface="Verdana" pitchFamily="34" charset="0"/>
            </a:endParaRPr>
          </a:p>
          <a:p>
            <a:pPr marL="0" indent="0">
              <a:buNone/>
            </a:pPr>
            <a:r>
              <a:rPr lang="en-US" sz="2000" b="1" dirty="0" smtClean="0"/>
              <a:t>Step 1:</a:t>
            </a:r>
            <a:r>
              <a:rPr lang="en-US" sz="2000" dirty="0" smtClean="0"/>
              <a:t> 	Create a </a:t>
            </a:r>
            <a:r>
              <a:rPr lang="en-US" sz="2000" b="1" dirty="0" smtClean="0"/>
              <a:t>newNode</a:t>
            </a:r>
            <a:r>
              <a:rPr lang="en-US" sz="2000" dirty="0" smtClean="0"/>
              <a:t> with given value and </a:t>
            </a:r>
            <a:r>
              <a:rPr lang="en-US" sz="2000" b="1" dirty="0" smtClean="0"/>
              <a:t>newNode → next</a:t>
            </a:r>
            <a:r>
              <a:rPr lang="en-US" sz="2000" dirty="0" smtClean="0"/>
              <a:t> as </a:t>
            </a:r>
            <a:r>
              <a:rPr lang="en-US" sz="2000" b="1" dirty="0" smtClean="0"/>
              <a:t>NULL</a:t>
            </a:r>
            <a:r>
              <a:rPr lang="en-US" sz="2000" dirty="0" smtClean="0"/>
              <a:t>.</a:t>
            </a:r>
          </a:p>
          <a:p>
            <a:pPr marL="0" indent="0">
              <a:buNone/>
            </a:pPr>
            <a:endParaRPr lang="en-US" sz="2000" b="1" dirty="0" smtClean="0"/>
          </a:p>
          <a:p>
            <a:pPr marL="0" indent="0">
              <a:buNone/>
            </a:pPr>
            <a:r>
              <a:rPr lang="en-US" sz="2000" b="1" dirty="0" smtClean="0"/>
              <a:t>Step </a:t>
            </a:r>
            <a:r>
              <a:rPr lang="en-US" sz="2000" b="1" dirty="0"/>
              <a:t>2:</a:t>
            </a:r>
            <a:r>
              <a:rPr lang="en-US" sz="2000" dirty="0"/>
              <a:t> </a:t>
            </a:r>
            <a:r>
              <a:rPr lang="en-US" sz="2000" dirty="0" smtClean="0"/>
              <a:t>	Check </a:t>
            </a:r>
            <a:r>
              <a:rPr lang="en-US" sz="2000" dirty="0"/>
              <a:t>whether list is </a:t>
            </a:r>
            <a:r>
              <a:rPr lang="en-US" sz="2000" b="1" dirty="0"/>
              <a:t>Empty</a:t>
            </a:r>
            <a:r>
              <a:rPr lang="en-US" sz="2000" dirty="0"/>
              <a:t> (</a:t>
            </a:r>
            <a:r>
              <a:rPr lang="en-US" sz="2000" b="1" dirty="0"/>
              <a:t>head</a:t>
            </a:r>
            <a:r>
              <a:rPr lang="en-US" sz="2000" dirty="0"/>
              <a:t> == </a:t>
            </a:r>
            <a:r>
              <a:rPr lang="en-US" sz="2000" b="1" dirty="0"/>
              <a:t>NULL</a:t>
            </a:r>
            <a:r>
              <a:rPr lang="en-US" sz="2000" dirty="0"/>
              <a:t>).</a:t>
            </a:r>
          </a:p>
          <a:p>
            <a:pPr marL="0" indent="0">
              <a:buNone/>
            </a:pPr>
            <a:endParaRPr lang="en-US" sz="2000" b="1" dirty="0" smtClean="0"/>
          </a:p>
          <a:p>
            <a:pPr marL="0" indent="0">
              <a:buNone/>
            </a:pPr>
            <a:r>
              <a:rPr lang="en-US" sz="2000" b="1" dirty="0" smtClean="0"/>
              <a:t>Step </a:t>
            </a:r>
            <a:r>
              <a:rPr lang="en-US" sz="2000" b="1" dirty="0"/>
              <a:t>3:</a:t>
            </a:r>
            <a:r>
              <a:rPr lang="en-US" sz="2000" dirty="0"/>
              <a:t> </a:t>
            </a:r>
            <a:r>
              <a:rPr lang="en-US" sz="2000" dirty="0" smtClean="0"/>
              <a:t>	If </a:t>
            </a:r>
            <a:r>
              <a:rPr lang="en-US" sz="2000" dirty="0"/>
              <a:t>it is </a:t>
            </a:r>
            <a:r>
              <a:rPr lang="en-US" sz="2000" b="1" dirty="0"/>
              <a:t>Empty</a:t>
            </a:r>
            <a:r>
              <a:rPr lang="en-US" sz="2000" dirty="0"/>
              <a:t> then, set </a:t>
            </a:r>
            <a:r>
              <a:rPr lang="en-US" sz="2000" b="1" dirty="0"/>
              <a:t>head</a:t>
            </a:r>
            <a:r>
              <a:rPr lang="en-US" sz="2000" dirty="0"/>
              <a:t> = </a:t>
            </a:r>
            <a:r>
              <a:rPr lang="en-US" sz="2000" b="1" dirty="0"/>
              <a:t>newNode</a:t>
            </a:r>
            <a:r>
              <a:rPr lang="en-US" sz="2000" dirty="0"/>
              <a:t>.</a:t>
            </a:r>
          </a:p>
          <a:p>
            <a:pPr marL="0" indent="0">
              <a:buNone/>
            </a:pPr>
            <a:endParaRPr lang="en-US" sz="2000" b="1" dirty="0" smtClean="0"/>
          </a:p>
          <a:p>
            <a:pPr marL="0" indent="0">
              <a:buNone/>
            </a:pPr>
            <a:r>
              <a:rPr lang="en-US" sz="2000" b="1" dirty="0" smtClean="0"/>
              <a:t>Step </a:t>
            </a:r>
            <a:r>
              <a:rPr lang="en-US" sz="2000" b="1" dirty="0"/>
              <a:t>4:</a:t>
            </a:r>
            <a:r>
              <a:rPr lang="en-US" sz="2000" dirty="0"/>
              <a:t> </a:t>
            </a:r>
            <a:r>
              <a:rPr lang="en-US" sz="2000" dirty="0" smtClean="0"/>
              <a:t>	If </a:t>
            </a:r>
            <a:r>
              <a:rPr lang="en-US" sz="2000" dirty="0"/>
              <a:t>it is </a:t>
            </a:r>
            <a:r>
              <a:rPr lang="en-US" sz="2000" b="1" dirty="0"/>
              <a:t>Not Empty</a:t>
            </a:r>
            <a:r>
              <a:rPr lang="en-US" sz="2000" dirty="0"/>
              <a:t> then, define a node pointer </a:t>
            </a:r>
            <a:r>
              <a:rPr lang="en-US" sz="2000" b="1" dirty="0"/>
              <a:t>temp</a:t>
            </a:r>
            <a:r>
              <a:rPr lang="en-US" sz="2000" dirty="0"/>
              <a:t> and initialize with </a:t>
            </a:r>
            <a:r>
              <a:rPr lang="en-US" sz="2000" b="1" dirty="0"/>
              <a:t>head</a:t>
            </a:r>
            <a:r>
              <a:rPr lang="en-US" sz="2000" dirty="0"/>
              <a:t>.</a:t>
            </a:r>
          </a:p>
          <a:p>
            <a:pPr marL="0" indent="0">
              <a:buNone/>
            </a:pPr>
            <a:endParaRPr lang="en-US" sz="2000" b="1" dirty="0" smtClean="0"/>
          </a:p>
          <a:p>
            <a:pPr marL="0" indent="0">
              <a:buNone/>
            </a:pPr>
            <a:r>
              <a:rPr lang="en-US" sz="2000" b="1" dirty="0" smtClean="0"/>
              <a:t>Step </a:t>
            </a:r>
            <a:r>
              <a:rPr lang="en-US" sz="2000" b="1" dirty="0"/>
              <a:t>5:</a:t>
            </a:r>
            <a:r>
              <a:rPr lang="en-US" sz="2000" dirty="0"/>
              <a:t> </a:t>
            </a:r>
            <a:r>
              <a:rPr lang="en-US" sz="2000" dirty="0" smtClean="0"/>
              <a:t>  Keep </a:t>
            </a:r>
            <a:r>
              <a:rPr lang="en-US" sz="2000" dirty="0"/>
              <a:t>moving the </a:t>
            </a:r>
            <a:r>
              <a:rPr lang="en-US" sz="2000" b="1" dirty="0"/>
              <a:t>temp</a:t>
            </a:r>
            <a:r>
              <a:rPr lang="en-US" sz="2000" dirty="0"/>
              <a:t> to its next node until it reaches to the last node in the  </a:t>
            </a:r>
            <a:r>
              <a:rPr lang="en-US" sz="2000" dirty="0" smtClean="0"/>
              <a:t>	list </a:t>
            </a:r>
            <a:r>
              <a:rPr lang="en-US" sz="2000" dirty="0"/>
              <a:t>(until </a:t>
            </a:r>
            <a:r>
              <a:rPr lang="en-US" sz="2000" b="1" dirty="0"/>
              <a:t>temp → next</a:t>
            </a:r>
            <a:r>
              <a:rPr lang="en-US" sz="2000" dirty="0"/>
              <a:t> is equal to </a:t>
            </a:r>
            <a:r>
              <a:rPr lang="en-US" sz="2000" b="1" dirty="0"/>
              <a:t>NULL</a:t>
            </a:r>
            <a:r>
              <a:rPr lang="en-US" sz="2000" dirty="0"/>
              <a:t>).</a:t>
            </a:r>
          </a:p>
          <a:p>
            <a:pPr marL="0" indent="0">
              <a:buNone/>
            </a:pPr>
            <a:endParaRPr lang="en-US" sz="2000" b="1" dirty="0" smtClean="0"/>
          </a:p>
          <a:p>
            <a:pPr marL="0" indent="0">
              <a:buNone/>
            </a:pPr>
            <a:r>
              <a:rPr lang="en-US" sz="2000" b="1" dirty="0" smtClean="0"/>
              <a:t>Step </a:t>
            </a:r>
            <a:r>
              <a:rPr lang="en-US" sz="2000" b="1" dirty="0"/>
              <a:t>6:</a:t>
            </a:r>
            <a:r>
              <a:rPr lang="en-US" sz="2000" dirty="0"/>
              <a:t> </a:t>
            </a:r>
            <a:r>
              <a:rPr lang="en-US" sz="2000" dirty="0" smtClean="0"/>
              <a:t>	Set</a:t>
            </a:r>
            <a:r>
              <a:rPr lang="en-US" sz="2000" dirty="0"/>
              <a:t> </a:t>
            </a:r>
            <a:r>
              <a:rPr lang="en-US" sz="2000" b="1" dirty="0"/>
              <a:t>temp → next</a:t>
            </a:r>
            <a:r>
              <a:rPr lang="en-US" sz="2000" dirty="0"/>
              <a:t> = </a:t>
            </a:r>
            <a:r>
              <a:rPr lang="en-US" sz="2000" b="1" dirty="0"/>
              <a:t>newNode</a:t>
            </a:r>
            <a:r>
              <a:rPr lang="en-US" sz="2000" dirty="0"/>
              <a:t>.</a:t>
            </a:r>
          </a:p>
          <a:p>
            <a:pPr marL="0" indent="0">
              <a:buNone/>
            </a:pPr>
            <a:endParaRPr lang="en-US" sz="20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91247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000" b="1" dirty="0"/>
              <a:t>Steps to insert node at the end of Singly linked list</a:t>
            </a:r>
          </a:p>
          <a:p>
            <a:pPr marL="457200" indent="-457200">
              <a:buFont typeface="+mj-lt"/>
              <a:buAutoNum type="arabicPeriod"/>
            </a:pPr>
            <a:r>
              <a:rPr lang="en-US" sz="2000" dirty="0"/>
              <a:t>Create a new node and make sure that the address </a:t>
            </a:r>
            <a:r>
              <a:rPr lang="en-US" sz="2000" dirty="0" smtClean="0"/>
              <a:t>part (next field) of </a:t>
            </a:r>
            <a:r>
              <a:rPr lang="en-US" sz="2000" dirty="0"/>
              <a:t>the new node points to NULL i.e. </a:t>
            </a:r>
            <a:r>
              <a:rPr lang="en-US" sz="2000" b="1" dirty="0"/>
              <a:t>newNode-&gt;</a:t>
            </a:r>
            <a:r>
              <a:rPr lang="en-US" sz="2000" b="1" dirty="0" smtClean="0"/>
              <a:t>next=NULL</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000" dirty="0" smtClean="0"/>
              <a:t>Traverse </a:t>
            </a:r>
            <a:r>
              <a:rPr lang="en-US" sz="2000" dirty="0"/>
              <a:t>to the last node of the linked list and connect the last node of the list with the new node, i.e. last node will now point to new node.</a:t>
            </a:r>
            <a:r>
              <a:rPr lang="en-US" sz="2000" b="1" dirty="0"/>
              <a:t> (lastNode-&gt;next = newNode).</a:t>
            </a:r>
          </a:p>
          <a:p>
            <a:pPr marL="0" indent="0">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599"/>
            <a:ext cx="7239000" cy="22533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724400"/>
            <a:ext cx="7010400" cy="1981200"/>
          </a:xfrm>
          <a:prstGeom prst="rect">
            <a:avLst/>
          </a:prstGeo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2834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lgn="ctr">
              <a:buNone/>
            </a:pPr>
            <a:endParaRPr lang="en-US" b="1" dirty="0" smtClean="0">
              <a:solidFill>
                <a:srgbClr val="FF0000"/>
              </a:solidFill>
            </a:endParaRPr>
          </a:p>
          <a:p>
            <a:pPr marL="0" indent="0" algn="ctr">
              <a:buNone/>
            </a:pPr>
            <a:endParaRPr lang="en-US" b="1" dirty="0">
              <a:solidFill>
                <a:srgbClr val="FF0000"/>
              </a:solidFill>
            </a:endParaRPr>
          </a:p>
          <a:p>
            <a:pPr marL="0" indent="0" algn="ctr">
              <a:buNone/>
            </a:pPr>
            <a:endParaRPr lang="en-US" sz="2400" b="1" dirty="0" smtClean="0">
              <a:solidFill>
                <a:srgbClr val="FF0000"/>
              </a:solidFill>
              <a:latin typeface="Verdana" pitchFamily="34" charset="0"/>
              <a:ea typeface="Verdana" pitchFamily="34" charset="0"/>
            </a:endParaRPr>
          </a:p>
          <a:p>
            <a:pPr marL="0" indent="0" algn="ctr">
              <a:buNone/>
            </a:pPr>
            <a:r>
              <a:rPr lang="en-US" sz="2400" b="1" dirty="0" smtClean="0">
                <a:solidFill>
                  <a:srgbClr val="FF0000"/>
                </a:solidFill>
                <a:latin typeface="Verdana" pitchFamily="34" charset="0"/>
                <a:ea typeface="Verdana" pitchFamily="34" charset="0"/>
              </a:rPr>
              <a:t>Program 3</a:t>
            </a:r>
            <a:endParaRPr lang="en-US" sz="2400" b="1" dirty="0">
              <a:solidFill>
                <a:srgbClr val="FF0000"/>
              </a:solidFill>
              <a:latin typeface="Verdana" pitchFamily="34" charset="0"/>
              <a:ea typeface="Verdana" pitchFamily="34" charset="0"/>
            </a:endParaRPr>
          </a:p>
          <a:p>
            <a:pPr marL="0" indent="0">
              <a:buNone/>
            </a:pPr>
            <a:r>
              <a:rPr lang="en-US" sz="2400" b="1" dirty="0">
                <a:solidFill>
                  <a:srgbClr val="00B050"/>
                </a:solidFill>
                <a:latin typeface="Verdana" pitchFamily="34" charset="0"/>
                <a:ea typeface="Verdana" pitchFamily="34" charset="0"/>
              </a:rPr>
              <a:t>WAP in C to create a singly linked list of n nodes and insert a </a:t>
            </a:r>
            <a:r>
              <a:rPr lang="en-US" sz="2400" b="1" dirty="0" smtClean="0">
                <a:solidFill>
                  <a:srgbClr val="00B050"/>
                </a:solidFill>
                <a:latin typeface="Verdana" pitchFamily="34" charset="0"/>
                <a:ea typeface="Verdana" pitchFamily="34" charset="0"/>
              </a:rPr>
              <a:t>new node at </a:t>
            </a:r>
            <a:r>
              <a:rPr lang="en-US" sz="2400" b="1" dirty="0">
                <a:solidFill>
                  <a:srgbClr val="00B050"/>
                </a:solidFill>
                <a:latin typeface="Verdana" pitchFamily="34" charset="0"/>
                <a:ea typeface="Verdana" pitchFamily="34" charset="0"/>
              </a:rPr>
              <a:t>the </a:t>
            </a:r>
            <a:r>
              <a:rPr lang="en-US" sz="2400" b="1" dirty="0" smtClean="0">
                <a:solidFill>
                  <a:srgbClr val="FF0000"/>
                </a:solidFill>
                <a:latin typeface="Verdana" pitchFamily="34" charset="0"/>
                <a:ea typeface="Verdana" pitchFamily="34" charset="0"/>
              </a:rPr>
              <a:t>end</a:t>
            </a:r>
            <a:r>
              <a:rPr lang="en-US" sz="2400" b="1" dirty="0" smtClean="0">
                <a:solidFill>
                  <a:srgbClr val="00B050"/>
                </a:solidFill>
                <a:latin typeface="Verdana" pitchFamily="34" charset="0"/>
                <a:ea typeface="Verdana" pitchFamily="34" charset="0"/>
              </a:rPr>
              <a:t> </a:t>
            </a:r>
            <a:r>
              <a:rPr lang="en-US" sz="2400" b="1" dirty="0">
                <a:solidFill>
                  <a:srgbClr val="00B050"/>
                </a:solidFill>
                <a:latin typeface="Verdana" pitchFamily="34" charset="0"/>
                <a:ea typeface="Verdana" pitchFamily="34" charset="0"/>
              </a:rPr>
              <a:t>of the singly linked list.</a:t>
            </a:r>
          </a:p>
          <a:p>
            <a:pPr marL="0" indent="0">
              <a:buNone/>
            </a:pPr>
            <a:endParaRPr lang="en-US" sz="4800" b="1" dirty="0">
              <a:solidFill>
                <a:srgbClr val="92D050"/>
              </a:solidFill>
              <a:latin typeface="Bookman Old Style" pitchFamily="18" charset="0"/>
            </a:endParaRPr>
          </a:p>
          <a:p>
            <a:pPr marL="0" indent="0">
              <a:buNone/>
            </a:pPr>
            <a:endParaRPr lang="en-US" sz="4800" b="1" dirty="0">
              <a:solidFill>
                <a:srgbClr val="92D050"/>
              </a:solidFill>
              <a:latin typeface="Bookman Old Style" pitchFamily="18" charset="0"/>
            </a:endParaRPr>
          </a:p>
          <a:p>
            <a:pPr marL="0" indent="0">
              <a:buNone/>
            </a:pPr>
            <a:r>
              <a:rPr lang="en-US" sz="2400" b="1" dirty="0">
                <a:solidFill>
                  <a:srgbClr val="FF0000"/>
                </a:solidFill>
                <a:latin typeface="Bookman Old Style" pitchFamily="18" charset="0"/>
              </a:rPr>
              <a:t>Note: type this link for code.</a:t>
            </a:r>
          </a:p>
          <a:p>
            <a:pPr marL="0" indent="0">
              <a:buNone/>
            </a:pPr>
            <a:r>
              <a:rPr lang="en-US" sz="2400" dirty="0">
                <a:latin typeface="Bookman Old Style" pitchFamily="18" charset="0"/>
              </a:rPr>
              <a:t>https://codeforwin.org/2015/09/c-program-to-insert-node-at-end-of-singly-linked-list.html</a:t>
            </a: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a:bodyPr>
          <a:lstStyle/>
          <a:p>
            <a:pPr marL="514350" indent="-514350">
              <a:buFont typeface="+mj-lt"/>
              <a:buAutoNum type="arabicPeriod"/>
            </a:pPr>
            <a:r>
              <a:rPr lang="en-US" sz="1800" b="1" dirty="0"/>
              <a:t>/*C program to insert new node at</a:t>
            </a:r>
          </a:p>
          <a:p>
            <a:pPr marL="514350" indent="-514350">
              <a:buFont typeface="+mj-lt"/>
              <a:buAutoNum type="arabicPeriod"/>
            </a:pPr>
            <a:r>
              <a:rPr lang="en-US" sz="1800" b="1" dirty="0"/>
              <a:t>the end of a Singly Linked List*/</a:t>
            </a:r>
          </a:p>
          <a:p>
            <a:pPr marL="514350" indent="-514350">
              <a:buFont typeface="+mj-lt"/>
              <a:buAutoNum type="arabicPeriod"/>
            </a:pPr>
            <a:r>
              <a:rPr lang="en-US" sz="1800" dirty="0"/>
              <a:t>#include &lt;</a:t>
            </a:r>
            <a:r>
              <a:rPr lang="en-US" sz="1800" dirty="0" err="1"/>
              <a:t>stdio.h</a:t>
            </a:r>
            <a:r>
              <a:rPr lang="en-US" sz="1800" dirty="0"/>
              <a:t>&gt;</a:t>
            </a:r>
          </a:p>
          <a:p>
            <a:pPr marL="514350" indent="-514350">
              <a:buFont typeface="+mj-lt"/>
              <a:buAutoNum type="arabicPeriod"/>
            </a:pPr>
            <a:r>
              <a:rPr lang="en-US" sz="1800" dirty="0"/>
              <a:t>#include &lt;</a:t>
            </a:r>
            <a:r>
              <a:rPr lang="en-US" sz="1800" dirty="0" err="1"/>
              <a:t>conio.h</a:t>
            </a:r>
            <a:r>
              <a:rPr lang="en-US" sz="1800" dirty="0"/>
              <a:t>&gt;</a:t>
            </a:r>
          </a:p>
          <a:p>
            <a:pPr marL="514350" indent="-514350">
              <a:buFont typeface="+mj-lt"/>
              <a:buAutoNum type="arabicPeriod"/>
            </a:pPr>
            <a:r>
              <a:rPr lang="en-US" sz="1800" dirty="0"/>
              <a:t>#include &lt;</a:t>
            </a:r>
            <a:r>
              <a:rPr lang="en-US" sz="1800" dirty="0" err="1"/>
              <a:t>stdlib.h</a:t>
            </a:r>
            <a:r>
              <a:rPr lang="en-US" sz="1800" dirty="0"/>
              <a:t>&gt;</a:t>
            </a:r>
          </a:p>
          <a:p>
            <a:pPr marL="514350" indent="-514350">
              <a:buFont typeface="+mj-lt"/>
              <a:buAutoNum type="arabicPeriod"/>
            </a:pPr>
            <a:r>
              <a:rPr lang="en-US" sz="1800" dirty="0"/>
              <a:t>/* Structure of a node */</a:t>
            </a:r>
          </a:p>
          <a:p>
            <a:pPr marL="514350" indent="-514350">
              <a:buFont typeface="+mj-lt"/>
              <a:buAutoNum type="arabicPeriod"/>
            </a:pPr>
            <a:r>
              <a:rPr lang="en-US" sz="1800" dirty="0" err="1"/>
              <a:t>struct</a:t>
            </a:r>
            <a:r>
              <a:rPr lang="en-US" sz="1800" dirty="0"/>
              <a:t> node</a:t>
            </a:r>
          </a:p>
          <a:p>
            <a:pPr marL="514350" indent="-514350">
              <a:buFont typeface="+mj-lt"/>
              <a:buAutoNum type="arabicPeriod"/>
            </a:pPr>
            <a:r>
              <a:rPr lang="en-US" sz="1800" dirty="0"/>
              <a:t>{</a:t>
            </a:r>
          </a:p>
          <a:p>
            <a:pPr marL="514350" indent="-514350">
              <a:buFont typeface="+mj-lt"/>
              <a:buAutoNum type="arabicPeriod"/>
            </a:pPr>
            <a:r>
              <a:rPr lang="en-US" sz="1800" dirty="0"/>
              <a:t>    </a:t>
            </a:r>
            <a:r>
              <a:rPr lang="en-US" sz="1800" dirty="0" err="1"/>
              <a:t>int</a:t>
            </a:r>
            <a:r>
              <a:rPr lang="en-US" sz="1800" dirty="0"/>
              <a:t> data;          // Data</a:t>
            </a:r>
          </a:p>
          <a:p>
            <a:pPr marL="514350" indent="-514350">
              <a:buFont typeface="+mj-lt"/>
              <a:buAutoNum type="arabicPeriod"/>
            </a:pPr>
            <a:r>
              <a:rPr lang="en-US" sz="1800" dirty="0"/>
              <a:t>    </a:t>
            </a:r>
            <a:r>
              <a:rPr lang="en-US" sz="1800" dirty="0" err="1"/>
              <a:t>struct</a:t>
            </a:r>
            <a:r>
              <a:rPr lang="en-US" sz="1800" dirty="0"/>
              <a:t> node *next; // Address</a:t>
            </a:r>
          </a:p>
          <a:p>
            <a:pPr marL="514350" indent="-514350">
              <a:buFont typeface="+mj-lt"/>
              <a:buAutoNum type="arabicPeriod"/>
            </a:pPr>
            <a:r>
              <a:rPr lang="en-US" sz="1800" dirty="0"/>
              <a:t>}*head;</a:t>
            </a:r>
          </a:p>
          <a:p>
            <a:pPr marL="514350" indent="-514350">
              <a:buFont typeface="+mj-lt"/>
              <a:buAutoNum type="arabicPeriod"/>
            </a:pPr>
            <a:r>
              <a:rPr lang="en-US" sz="1800" dirty="0"/>
              <a:t>void </a:t>
            </a:r>
            <a:r>
              <a:rPr lang="en-US" sz="1800" dirty="0" err="1"/>
              <a:t>createList</a:t>
            </a:r>
            <a:r>
              <a:rPr lang="en-US" sz="1800" dirty="0"/>
              <a:t>(</a:t>
            </a:r>
            <a:r>
              <a:rPr lang="en-US" sz="1800" dirty="0" err="1"/>
              <a:t>int</a:t>
            </a:r>
            <a:r>
              <a:rPr lang="en-US" sz="1800" dirty="0"/>
              <a:t> n);</a:t>
            </a:r>
          </a:p>
          <a:p>
            <a:pPr marL="514350" indent="-514350">
              <a:buFont typeface="+mj-lt"/>
              <a:buAutoNum type="arabicPeriod"/>
            </a:pPr>
            <a:r>
              <a:rPr lang="en-US" sz="1800" dirty="0"/>
              <a:t>void </a:t>
            </a:r>
            <a:r>
              <a:rPr lang="en-US" sz="1800" dirty="0" err="1"/>
              <a:t>insertNodeAtEnd</a:t>
            </a:r>
            <a:r>
              <a:rPr lang="en-US" sz="1800" dirty="0"/>
              <a:t>(</a:t>
            </a:r>
            <a:r>
              <a:rPr lang="en-US" sz="1800" dirty="0" err="1"/>
              <a:t>int</a:t>
            </a:r>
            <a:r>
              <a:rPr lang="en-US" sz="1800" dirty="0"/>
              <a:t> data);</a:t>
            </a:r>
          </a:p>
          <a:p>
            <a:pPr marL="514350" indent="-514350">
              <a:buFont typeface="+mj-lt"/>
              <a:buAutoNum type="arabicPeriod"/>
            </a:pPr>
            <a:r>
              <a:rPr lang="en-US" sz="1800" dirty="0"/>
              <a:t>void </a:t>
            </a:r>
            <a:r>
              <a:rPr lang="en-US" sz="1800" dirty="0" err="1"/>
              <a:t>displayList</a:t>
            </a:r>
            <a:r>
              <a:rPr lang="en-US" sz="1800" dirty="0"/>
              <a:t>();</a:t>
            </a:r>
          </a:p>
          <a:p>
            <a:pPr marL="514350" indent="-514350">
              <a:buFont typeface="+mj-lt"/>
              <a:buAutoNum type="arabicPeriod"/>
            </a:pPr>
            <a:r>
              <a:rPr lang="en-US" sz="1800" dirty="0"/>
              <a:t>void main()</a:t>
            </a:r>
          </a:p>
          <a:p>
            <a:pPr marL="514350" indent="-514350">
              <a:buFont typeface="+mj-lt"/>
              <a:buAutoNum type="arabicPeriod"/>
            </a:pPr>
            <a:r>
              <a:rPr lang="en-US" sz="1800" dirty="0"/>
              <a:t>{</a:t>
            </a:r>
          </a:p>
          <a:p>
            <a:pPr marL="514350" indent="-514350">
              <a:buFont typeface="+mj-lt"/>
              <a:buAutoNum type="arabicPeriod"/>
            </a:pPr>
            <a:r>
              <a:rPr lang="en-US" sz="1800" dirty="0"/>
              <a:t>    </a:t>
            </a:r>
            <a:r>
              <a:rPr lang="en-US" sz="1800" dirty="0" err="1"/>
              <a:t>int</a:t>
            </a:r>
            <a:r>
              <a:rPr lang="en-US" sz="1800" dirty="0"/>
              <a:t> n, data;</a:t>
            </a:r>
          </a:p>
          <a:p>
            <a:pPr marL="514350" indent="-514350">
              <a:buFont typeface="+mj-lt"/>
              <a:buAutoNum type="arabicPeriod"/>
            </a:pPr>
            <a:r>
              <a:rPr lang="en-US" sz="1800" dirty="0"/>
              <a:t>    </a:t>
            </a:r>
            <a:r>
              <a:rPr lang="en-US" sz="1800" dirty="0" err="1"/>
              <a:t>clrscr</a:t>
            </a:r>
            <a:r>
              <a:rPr lang="en-US" sz="1800" dirty="0"/>
              <a:t>();</a:t>
            </a:r>
          </a:p>
          <a:p>
            <a:pPr marL="514350" indent="-514350">
              <a:buFont typeface="+mj-lt"/>
              <a:buAutoNum type="arabicPeriod"/>
            </a:pPr>
            <a:r>
              <a:rPr lang="en-US" sz="1800" dirty="0"/>
              <a:t>    </a:t>
            </a:r>
            <a:r>
              <a:rPr lang="en-US" sz="1800" dirty="0" err="1"/>
              <a:t>printf</a:t>
            </a:r>
            <a:r>
              <a:rPr lang="en-US" sz="1800" dirty="0"/>
              <a:t>("Enter the total number of nodes: ");</a:t>
            </a:r>
          </a:p>
          <a:p>
            <a:pPr marL="514350" indent="-514350">
              <a:buFont typeface="+mj-lt"/>
              <a:buAutoNum type="arabicPeriod"/>
            </a:pPr>
            <a:r>
              <a:rPr lang="en-US" sz="1800" dirty="0"/>
              <a:t>    </a:t>
            </a:r>
            <a:r>
              <a:rPr lang="en-US" sz="1800" dirty="0" err="1"/>
              <a:t>scanf</a:t>
            </a:r>
            <a:r>
              <a:rPr lang="en-US" sz="1800" dirty="0"/>
              <a:t>("%d", &amp;n);</a:t>
            </a:r>
          </a:p>
          <a:p>
            <a:pPr marL="514350" indent="-514350">
              <a:buFont typeface="+mj-lt"/>
              <a:buAutoNum type="arabicPeriod"/>
            </a:pPr>
            <a:r>
              <a:rPr lang="en-US" sz="1800" dirty="0"/>
              <a:t>    </a:t>
            </a:r>
            <a:r>
              <a:rPr lang="en-US" sz="1800" dirty="0" err="1"/>
              <a:t>createList</a:t>
            </a:r>
            <a:r>
              <a:rPr lang="en-US" sz="1800" dirty="0"/>
              <a:t>(n);</a:t>
            </a:r>
          </a:p>
          <a:p>
            <a:pPr marL="514350" indent="-514350">
              <a:buFont typeface="+mj-lt"/>
              <a:buAutoNum type="arabicPeriod"/>
            </a:pPr>
            <a:r>
              <a:rPr lang="en-US" sz="1800" dirty="0"/>
              <a:t>    </a:t>
            </a:r>
            <a:r>
              <a:rPr lang="en-US" sz="1800" dirty="0" err="1"/>
              <a:t>printf</a:t>
            </a:r>
            <a:r>
              <a:rPr lang="en-US" sz="1800" dirty="0"/>
              <a:t>("\</a:t>
            </a:r>
            <a:r>
              <a:rPr lang="en-US" sz="1800" dirty="0" err="1"/>
              <a:t>nData</a:t>
            </a:r>
            <a:r>
              <a:rPr lang="en-US" sz="1800" dirty="0"/>
              <a:t> in the list \n");</a:t>
            </a:r>
          </a:p>
          <a:p>
            <a:pPr marL="514350" indent="-514350">
              <a:buFont typeface="+mj-lt"/>
              <a:buAutoNum type="arabicPeriod"/>
            </a:pPr>
            <a:r>
              <a:rPr lang="en-US" sz="1800" dirty="0"/>
              <a:t>    </a:t>
            </a:r>
            <a:r>
              <a:rPr lang="en-US" sz="1800" dirty="0" err="1"/>
              <a:t>displayList</a:t>
            </a:r>
            <a:r>
              <a:rPr lang="en-US" sz="1800" dirty="0"/>
              <a:t>();</a:t>
            </a:r>
          </a:p>
          <a:p>
            <a:pPr marL="514350" indent="-514350">
              <a:buFont typeface="+mj-lt"/>
              <a:buAutoNum type="arabicPeriod"/>
            </a:pPr>
            <a:r>
              <a:rPr lang="en-US" sz="1800" dirty="0"/>
              <a:t>    </a:t>
            </a:r>
            <a:r>
              <a:rPr lang="en-US" sz="1800" dirty="0" err="1"/>
              <a:t>printf</a:t>
            </a:r>
            <a:r>
              <a:rPr lang="en-US" sz="1800" dirty="0"/>
              <a:t>("\</a:t>
            </a:r>
            <a:r>
              <a:rPr lang="en-US" sz="1800" dirty="0" err="1"/>
              <a:t>nEnter</a:t>
            </a:r>
            <a:r>
              <a:rPr lang="en-US" sz="1800" dirty="0"/>
              <a:t> data to insert at end of the list: ");</a:t>
            </a:r>
          </a:p>
          <a:p>
            <a:pPr marL="514350" indent="-514350">
              <a:buFont typeface="+mj-lt"/>
              <a:buAutoNum type="arabicPeriod"/>
            </a:pPr>
            <a:r>
              <a:rPr lang="en-US" sz="1800" dirty="0"/>
              <a:t>    </a:t>
            </a:r>
            <a:r>
              <a:rPr lang="en-US" sz="1800" dirty="0" err="1"/>
              <a:t>scanf</a:t>
            </a:r>
            <a:r>
              <a:rPr lang="en-US" sz="1800" dirty="0"/>
              <a:t>("%d", &amp;data);</a:t>
            </a:r>
          </a:p>
          <a:p>
            <a:pPr marL="514350" indent="-514350">
              <a:buFont typeface="+mj-lt"/>
              <a:buAutoNum type="arabicPeriod"/>
            </a:pPr>
            <a:r>
              <a:rPr lang="en-US" sz="1800" dirty="0"/>
              <a:t>    </a:t>
            </a:r>
            <a:r>
              <a:rPr lang="en-US" sz="1800" dirty="0" err="1"/>
              <a:t>insertNodeAtEnd</a:t>
            </a:r>
            <a:r>
              <a:rPr lang="en-US" sz="1800" dirty="0"/>
              <a:t>(data);</a:t>
            </a:r>
          </a:p>
          <a:p>
            <a:pPr marL="514350" indent="-514350">
              <a:buFont typeface="+mj-lt"/>
              <a:buAutoNum type="arabicPeriod"/>
            </a:pPr>
            <a:r>
              <a:rPr lang="en-US" sz="1800" dirty="0"/>
              <a:t>    </a:t>
            </a:r>
            <a:r>
              <a:rPr lang="en-US" sz="1800" dirty="0" err="1"/>
              <a:t>printf</a:t>
            </a:r>
            <a:r>
              <a:rPr lang="en-US" sz="1800" dirty="0"/>
              <a:t>("\</a:t>
            </a:r>
            <a:r>
              <a:rPr lang="en-US" sz="1800" dirty="0" err="1"/>
              <a:t>nData</a:t>
            </a:r>
            <a:r>
              <a:rPr lang="en-US" sz="1800" dirty="0"/>
              <a:t> in the list \n");</a:t>
            </a:r>
          </a:p>
          <a:p>
            <a:pPr marL="514350" indent="-514350">
              <a:buFont typeface="+mj-lt"/>
              <a:buAutoNum type="arabicPeriod"/>
            </a:pPr>
            <a:r>
              <a:rPr lang="en-US" sz="1800" dirty="0"/>
              <a:t>    </a:t>
            </a:r>
            <a:r>
              <a:rPr lang="en-US" sz="1800" dirty="0" err="1"/>
              <a:t>displayList</a:t>
            </a:r>
            <a:r>
              <a:rPr lang="en-US" sz="1800" dirty="0"/>
              <a:t>();</a:t>
            </a:r>
          </a:p>
          <a:p>
            <a:pPr marL="514350" indent="-514350">
              <a:buFont typeface="+mj-lt"/>
              <a:buAutoNum type="arabicPeriod"/>
            </a:pPr>
            <a:r>
              <a:rPr lang="en-US" sz="1800" dirty="0"/>
              <a:t>    </a:t>
            </a:r>
            <a:r>
              <a:rPr lang="en-US" sz="1800" dirty="0" err="1"/>
              <a:t>getch</a:t>
            </a:r>
            <a:r>
              <a:rPr lang="en-US" sz="1800" dirty="0"/>
              <a:t>();</a:t>
            </a:r>
          </a:p>
          <a:p>
            <a:pPr marL="514350" indent="-514350">
              <a:buFont typeface="+mj-lt"/>
              <a:buAutoNum type="arabicPeriod"/>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Autofit/>
          </a:bodyPr>
          <a:lstStyle/>
          <a:p>
            <a:pPr marL="514350" indent="-514350">
              <a:buFont typeface="+mj-lt"/>
              <a:buAutoNum type="arabicPeriod" startAt="31"/>
            </a:pPr>
            <a:r>
              <a:rPr lang="en-US" sz="1400" dirty="0"/>
              <a:t>void </a:t>
            </a:r>
            <a:r>
              <a:rPr lang="en-US" sz="1400" dirty="0" err="1"/>
              <a:t>createList</a:t>
            </a:r>
            <a:r>
              <a:rPr lang="en-US" sz="1400" dirty="0"/>
              <a:t>(</a:t>
            </a:r>
            <a:r>
              <a:rPr lang="en-US" sz="1400" dirty="0" err="1"/>
              <a:t>int</a:t>
            </a:r>
            <a:r>
              <a:rPr lang="en-US" sz="1400" dirty="0"/>
              <a:t> n)</a:t>
            </a:r>
          </a:p>
          <a:p>
            <a:pPr marL="514350" indent="-514350">
              <a:buFont typeface="+mj-lt"/>
              <a:buAutoNum type="arabicPeriod" startAt="31"/>
            </a:pPr>
            <a:r>
              <a:rPr lang="en-US" sz="1400" dirty="0"/>
              <a:t>{</a:t>
            </a:r>
          </a:p>
          <a:p>
            <a:pPr marL="514350" indent="-514350">
              <a:buFont typeface="+mj-lt"/>
              <a:buAutoNum type="arabicPeriod" startAt="31"/>
            </a:pPr>
            <a:r>
              <a:rPr lang="en-US" sz="1400" dirty="0"/>
              <a:t>    </a:t>
            </a:r>
            <a:r>
              <a:rPr lang="en-US" sz="1400" dirty="0" err="1"/>
              <a:t>struct</a:t>
            </a:r>
            <a:r>
              <a:rPr lang="en-US" sz="1400" dirty="0"/>
              <a:t> node *newNode, *temp;</a:t>
            </a:r>
          </a:p>
          <a:p>
            <a:pPr marL="514350" indent="-514350">
              <a:buFont typeface="+mj-lt"/>
              <a:buAutoNum type="arabicPeriod" startAt="31"/>
            </a:pPr>
            <a:r>
              <a:rPr lang="en-US" sz="1400" dirty="0"/>
              <a:t>    </a:t>
            </a:r>
            <a:r>
              <a:rPr lang="en-US" sz="1400" dirty="0" err="1"/>
              <a:t>int</a:t>
            </a:r>
            <a:r>
              <a:rPr lang="en-US" sz="1400" dirty="0"/>
              <a:t> data, i;</a:t>
            </a:r>
          </a:p>
          <a:p>
            <a:pPr marL="514350" indent="-514350">
              <a:buFont typeface="+mj-lt"/>
              <a:buAutoNum type="arabicPeriod" startAt="31"/>
            </a:pPr>
            <a:r>
              <a:rPr lang="en-US" sz="1400" dirty="0"/>
              <a:t>    head = (</a:t>
            </a:r>
            <a:r>
              <a:rPr lang="en-US" sz="1400" dirty="0" err="1"/>
              <a:t>struct</a:t>
            </a:r>
            <a:r>
              <a:rPr lang="en-US" sz="1400" dirty="0"/>
              <a:t> node *)</a:t>
            </a:r>
            <a:r>
              <a:rPr lang="en-US" sz="1400" dirty="0" err="1"/>
              <a:t>malloc</a:t>
            </a:r>
            <a:r>
              <a:rPr lang="en-US" sz="1400" dirty="0"/>
              <a:t>(</a:t>
            </a:r>
            <a:r>
              <a:rPr lang="en-US" sz="1400" dirty="0" err="1"/>
              <a:t>sizeof</a:t>
            </a:r>
            <a:r>
              <a:rPr lang="en-US" sz="1400" dirty="0"/>
              <a:t>(</a:t>
            </a:r>
            <a:r>
              <a:rPr lang="en-US" sz="1400" dirty="0" err="1"/>
              <a:t>struct</a:t>
            </a:r>
            <a:r>
              <a:rPr lang="en-US" sz="1400" dirty="0"/>
              <a:t> node));</a:t>
            </a:r>
          </a:p>
          <a:p>
            <a:pPr marL="514350" indent="-514350">
              <a:buFont typeface="+mj-lt"/>
              <a:buAutoNum type="arabicPeriod" startAt="31"/>
            </a:pPr>
            <a:r>
              <a:rPr lang="en-US" sz="1400" dirty="0"/>
              <a:t>    if(head == NULL)</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r>
              <a:rPr lang="en-US" sz="1400" dirty="0" err="1"/>
              <a:t>printf</a:t>
            </a:r>
            <a:r>
              <a:rPr lang="en-US" sz="1400" dirty="0"/>
              <a:t>("Unable to allocate memory.");</a:t>
            </a:r>
          </a:p>
          <a:p>
            <a:pPr marL="514350" indent="-514350">
              <a:buFont typeface="+mj-lt"/>
              <a:buAutoNum type="arabicPeriod" startAt="31"/>
            </a:pPr>
            <a:r>
              <a:rPr lang="en-US" sz="1400" dirty="0"/>
              <a:t>    }</a:t>
            </a:r>
          </a:p>
          <a:p>
            <a:pPr marL="514350" indent="-514350">
              <a:buFont typeface="+mj-lt"/>
              <a:buAutoNum type="arabicPeriod" startAt="31"/>
            </a:pPr>
            <a:r>
              <a:rPr lang="en-US" sz="1400" dirty="0"/>
              <a:t>    else</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r>
              <a:rPr lang="en-US" sz="1400" dirty="0" err="1"/>
              <a:t>printf</a:t>
            </a:r>
            <a:r>
              <a:rPr lang="en-US" sz="1400" dirty="0"/>
              <a:t>("Enter the data of node 1: ");</a:t>
            </a:r>
          </a:p>
          <a:p>
            <a:pPr marL="514350" indent="-514350">
              <a:buFont typeface="+mj-lt"/>
              <a:buAutoNum type="arabicPeriod" startAt="31"/>
            </a:pPr>
            <a:r>
              <a:rPr lang="en-US" sz="1400" dirty="0"/>
              <a:t>	</a:t>
            </a:r>
            <a:r>
              <a:rPr lang="en-US" sz="1400" dirty="0" err="1"/>
              <a:t>scanf</a:t>
            </a:r>
            <a:r>
              <a:rPr lang="en-US" sz="1400" dirty="0"/>
              <a:t>("%d", &amp;data);</a:t>
            </a:r>
          </a:p>
          <a:p>
            <a:pPr marL="514350" indent="-514350">
              <a:buFont typeface="+mj-lt"/>
              <a:buAutoNum type="arabicPeriod" startAt="31"/>
            </a:pPr>
            <a:endParaRPr lang="en-US" sz="1400" dirty="0"/>
          </a:p>
          <a:p>
            <a:pPr marL="514350" indent="-514350">
              <a:buFont typeface="+mj-lt"/>
              <a:buAutoNum type="arabicPeriod" startAt="31"/>
            </a:pPr>
            <a:r>
              <a:rPr lang="en-US" sz="1400" dirty="0"/>
              <a:t>	head-&gt;data = data; // Link the data field with data</a:t>
            </a:r>
          </a:p>
          <a:p>
            <a:pPr marL="514350" indent="-514350">
              <a:buFont typeface="+mj-lt"/>
              <a:buAutoNum type="arabicPeriod" startAt="31"/>
            </a:pPr>
            <a:r>
              <a:rPr lang="en-US" sz="1400" dirty="0"/>
              <a:t>	head-&gt;next = NULL; // Link the address field to NULL</a:t>
            </a:r>
          </a:p>
          <a:p>
            <a:pPr marL="514350" indent="-514350">
              <a:buFont typeface="+mj-lt"/>
              <a:buAutoNum type="arabicPeriod" startAt="31"/>
            </a:pPr>
            <a:r>
              <a:rPr lang="en-US" sz="1400" dirty="0"/>
              <a:t>	temp = head;</a:t>
            </a:r>
          </a:p>
          <a:p>
            <a:pPr marL="514350" indent="-514350">
              <a:buFont typeface="+mj-lt"/>
              <a:buAutoNum type="arabicPeriod" startAt="31"/>
            </a:pPr>
            <a:r>
              <a:rPr lang="en-US" sz="1400" dirty="0"/>
              <a:t>	for(i=2; i&lt;=n; i++)</a:t>
            </a:r>
          </a:p>
          <a:p>
            <a:pPr marL="514350" indent="-514350">
              <a:buFont typeface="+mj-lt"/>
              <a:buAutoNum type="arabicPeriod" startAt="31"/>
            </a:pPr>
            <a:r>
              <a:rPr lang="en-US" sz="1400" dirty="0"/>
              <a:t>	{</a:t>
            </a:r>
          </a:p>
          <a:p>
            <a:pPr marL="514350" indent="-514350">
              <a:buFont typeface="+mj-lt"/>
              <a:buAutoNum type="arabicPeriod" startAt="31"/>
            </a:pPr>
            <a:r>
              <a:rPr lang="en-US" sz="1400" dirty="0"/>
              <a:t>	    newNode = (</a:t>
            </a:r>
            <a:r>
              <a:rPr lang="en-US" sz="1400" dirty="0" err="1"/>
              <a:t>struct</a:t>
            </a:r>
            <a:r>
              <a:rPr lang="en-US" sz="1400" dirty="0"/>
              <a:t> node *)</a:t>
            </a:r>
            <a:r>
              <a:rPr lang="en-US" sz="1400" dirty="0" err="1"/>
              <a:t>malloc</a:t>
            </a:r>
            <a:r>
              <a:rPr lang="en-US" sz="1400" dirty="0"/>
              <a:t>(</a:t>
            </a:r>
            <a:r>
              <a:rPr lang="en-US" sz="1400" dirty="0" err="1"/>
              <a:t>sizeof</a:t>
            </a:r>
            <a:r>
              <a:rPr lang="en-US" sz="1400" dirty="0"/>
              <a:t>(</a:t>
            </a:r>
            <a:r>
              <a:rPr lang="en-US" sz="1400" dirty="0" err="1"/>
              <a:t>struct</a:t>
            </a:r>
            <a:r>
              <a:rPr lang="en-US" sz="1400" dirty="0"/>
              <a:t> node));</a:t>
            </a:r>
          </a:p>
          <a:p>
            <a:pPr marL="514350" indent="-514350">
              <a:buFont typeface="+mj-lt"/>
              <a:buAutoNum type="arabicPeriod" startAt="31"/>
            </a:pPr>
            <a:r>
              <a:rPr lang="en-US" sz="1400" dirty="0"/>
              <a:t>	    if(newNode == NULL)</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r>
              <a:rPr lang="en-US" sz="1400" dirty="0" err="1"/>
              <a:t>printf</a:t>
            </a:r>
            <a:r>
              <a:rPr lang="en-US" sz="1400" dirty="0"/>
              <a:t>("Unable to allocate memory.");</a:t>
            </a:r>
          </a:p>
          <a:p>
            <a:pPr marL="514350" indent="-514350">
              <a:buFont typeface="+mj-lt"/>
              <a:buAutoNum type="arabicPeriod" startAt="31"/>
            </a:pPr>
            <a:r>
              <a:rPr lang="en-US" sz="1400" dirty="0"/>
              <a:t>		break;</a:t>
            </a:r>
          </a:p>
          <a:p>
            <a:pPr marL="514350" indent="-514350">
              <a:buFont typeface="+mj-lt"/>
              <a:buAutoNum type="arabicPeriod" startAt="31"/>
            </a:pPr>
            <a:r>
              <a:rPr lang="en-US" sz="1400" dirty="0"/>
              <a:t>	    }</a:t>
            </a:r>
          </a:p>
          <a:p>
            <a:pPr marL="514350" indent="-514350">
              <a:buFont typeface="+mj-lt"/>
              <a:buAutoNum type="arabicPeriod" startAt="31"/>
            </a:pPr>
            <a:r>
              <a:rPr lang="en-US" sz="1400" dirty="0"/>
              <a:t>	    else</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r>
              <a:rPr lang="en-US" sz="1400" dirty="0" err="1"/>
              <a:t>printf</a:t>
            </a:r>
            <a:r>
              <a:rPr lang="en-US" sz="1400" dirty="0"/>
              <a:t>("Enter the data of node %d: ", i);</a:t>
            </a:r>
          </a:p>
          <a:p>
            <a:pPr marL="514350" indent="-514350">
              <a:buFont typeface="+mj-lt"/>
              <a:buAutoNum type="arabicPeriod" startAt="31"/>
            </a:pPr>
            <a:r>
              <a:rPr lang="en-US" sz="1400" dirty="0"/>
              <a:t>		</a:t>
            </a:r>
            <a:r>
              <a:rPr lang="en-US" sz="1400" dirty="0" err="1"/>
              <a:t>scanf</a:t>
            </a:r>
            <a:r>
              <a:rPr lang="en-US" sz="1400" dirty="0"/>
              <a:t>("%d", &amp;data);</a:t>
            </a:r>
          </a:p>
          <a:p>
            <a:pPr marL="514350" indent="-514350">
              <a:buFont typeface="+mj-lt"/>
              <a:buAutoNum type="arabicPeriod" startAt="31"/>
            </a:pPr>
            <a:r>
              <a:rPr lang="en-US" sz="1400" dirty="0"/>
              <a:t>		newNode-&gt;data = data; // Link the data field of newNode with data</a:t>
            </a:r>
          </a:p>
          <a:p>
            <a:pPr marL="514350" indent="-514350">
              <a:buFont typeface="+mj-lt"/>
              <a:buAutoNum type="arabicPeriod" startAt="31"/>
            </a:pPr>
            <a:r>
              <a:rPr lang="en-US" sz="1400" dirty="0"/>
              <a:t>		newNode-&gt;next = NULL; // Link the address field of newNode with NULL</a:t>
            </a:r>
          </a:p>
          <a:p>
            <a:pPr marL="514350" indent="-514350">
              <a:buFont typeface="+mj-lt"/>
              <a:buAutoNum type="arabicPeriod" startAt="31"/>
            </a:pPr>
            <a:r>
              <a:rPr lang="en-US" sz="1400" dirty="0"/>
              <a:t>		temp-&gt;next = newNode; // Link previous node i.e. temp to the newNode</a:t>
            </a:r>
          </a:p>
          <a:p>
            <a:pPr marL="514350" indent="-514350">
              <a:buFont typeface="+mj-lt"/>
              <a:buAutoNum type="arabicPeriod" startAt="31"/>
            </a:pPr>
            <a:r>
              <a:rPr lang="en-US" sz="1400" dirty="0"/>
              <a:t>		temp = temp-&gt;next;</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p>
          <a:p>
            <a:pPr marL="514350" indent="-514350">
              <a:buFont typeface="+mj-lt"/>
              <a:buAutoNum type="arabicPeriod" startAt="31"/>
            </a:pPr>
            <a:r>
              <a:rPr lang="en-US" sz="1400" dirty="0"/>
              <a:t>	</a:t>
            </a:r>
            <a:r>
              <a:rPr lang="en-US" sz="1400" dirty="0" err="1"/>
              <a:t>printf</a:t>
            </a:r>
            <a:r>
              <a:rPr lang="en-US" sz="1400" dirty="0"/>
              <a:t>("SINGLY LINKED LIST CREATED SUCCESSFULLY\n");</a:t>
            </a:r>
          </a:p>
          <a:p>
            <a:pPr marL="514350" indent="-514350">
              <a:buFont typeface="+mj-lt"/>
              <a:buAutoNum type="arabicPeriod" startAt="31"/>
            </a:pPr>
            <a:r>
              <a:rPr lang="en-US" sz="1400" dirty="0"/>
              <a:t>    }</a:t>
            </a:r>
          </a:p>
          <a:p>
            <a:pPr marL="514350" indent="-514350">
              <a:buFont typeface="+mj-lt"/>
              <a:buAutoNum type="arabicPeriod" startAt="31"/>
            </a:pPr>
            <a:r>
              <a:rPr lang="en-US" sz="14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Autofit/>
          </a:bodyPr>
          <a:lstStyle/>
          <a:p>
            <a:pPr marL="514350" indent="-514350">
              <a:buFont typeface="+mj-lt"/>
              <a:buAutoNum type="arabicPeriod" startAt="68"/>
            </a:pPr>
            <a:r>
              <a:rPr lang="en-US" sz="1600" dirty="0"/>
              <a:t>void </a:t>
            </a:r>
            <a:r>
              <a:rPr lang="en-US" sz="1600" dirty="0" err="1"/>
              <a:t>insertNodeAtEnd</a:t>
            </a:r>
            <a:r>
              <a:rPr lang="en-US" sz="1600" dirty="0"/>
              <a:t>(</a:t>
            </a:r>
            <a:r>
              <a:rPr lang="en-US" sz="1600" dirty="0" err="1"/>
              <a:t>int</a:t>
            </a:r>
            <a:r>
              <a:rPr lang="en-US" sz="1600" dirty="0"/>
              <a:t> data)</a:t>
            </a:r>
          </a:p>
          <a:p>
            <a:pPr marL="514350" indent="-514350">
              <a:buFont typeface="+mj-lt"/>
              <a:buAutoNum type="arabicPeriod" startAt="68"/>
            </a:pPr>
            <a:r>
              <a:rPr lang="en-US" sz="1600" dirty="0"/>
              <a:t>{</a:t>
            </a:r>
          </a:p>
          <a:p>
            <a:pPr marL="514350" indent="-514350">
              <a:buFont typeface="+mj-lt"/>
              <a:buAutoNum type="arabicPeriod" startAt="68"/>
            </a:pPr>
            <a:r>
              <a:rPr lang="en-US" sz="1600" dirty="0"/>
              <a:t>    </a:t>
            </a:r>
            <a:r>
              <a:rPr lang="en-US" sz="1600" dirty="0" err="1"/>
              <a:t>struct</a:t>
            </a:r>
            <a:r>
              <a:rPr lang="en-US" sz="1600" dirty="0"/>
              <a:t> node *newNode, *temp;</a:t>
            </a:r>
          </a:p>
          <a:p>
            <a:pPr marL="514350" indent="-514350">
              <a:buFont typeface="+mj-lt"/>
              <a:buAutoNum type="arabicPeriod" startAt="68"/>
            </a:pPr>
            <a:r>
              <a:rPr lang="en-US" sz="1600" dirty="0"/>
              <a:t>    newNode = (</a:t>
            </a:r>
            <a:r>
              <a:rPr lang="en-US" sz="1600" dirty="0" err="1"/>
              <a:t>struct</a:t>
            </a:r>
            <a:r>
              <a:rPr lang="en-US" sz="1600" dirty="0"/>
              <a:t> node*)</a:t>
            </a:r>
            <a:r>
              <a:rPr lang="en-US" sz="1600" dirty="0" err="1"/>
              <a:t>malloc</a:t>
            </a:r>
            <a:r>
              <a:rPr lang="en-US" sz="1600" dirty="0"/>
              <a:t>(</a:t>
            </a:r>
            <a:r>
              <a:rPr lang="en-US" sz="1600" dirty="0" err="1"/>
              <a:t>sizeof</a:t>
            </a:r>
            <a:r>
              <a:rPr lang="en-US" sz="1600" dirty="0"/>
              <a:t>(</a:t>
            </a:r>
            <a:r>
              <a:rPr lang="en-US" sz="1600" dirty="0" err="1"/>
              <a:t>struct</a:t>
            </a:r>
            <a:r>
              <a:rPr lang="en-US" sz="1600" dirty="0"/>
              <a:t> node));</a:t>
            </a:r>
          </a:p>
          <a:p>
            <a:pPr marL="514350" indent="-514350">
              <a:buFont typeface="+mj-lt"/>
              <a:buAutoNum type="arabicPeriod" startAt="68"/>
            </a:pPr>
            <a:r>
              <a:rPr lang="en-US" sz="1600" dirty="0"/>
              <a:t>    if(newNode == NULL)</a:t>
            </a:r>
          </a:p>
          <a:p>
            <a:pPr marL="514350" indent="-514350">
              <a:buFont typeface="+mj-lt"/>
              <a:buAutoNum type="arabicPeriod" startAt="68"/>
            </a:pPr>
            <a:r>
              <a:rPr lang="en-US" sz="1600" dirty="0"/>
              <a:t>    {</a:t>
            </a:r>
          </a:p>
          <a:p>
            <a:pPr marL="514350" indent="-514350">
              <a:buFont typeface="+mj-lt"/>
              <a:buAutoNum type="arabicPeriod" startAt="68"/>
            </a:pPr>
            <a:r>
              <a:rPr lang="en-US" sz="1600" dirty="0"/>
              <a:t>	</a:t>
            </a:r>
            <a:r>
              <a:rPr lang="en-US" sz="1600" dirty="0" err="1"/>
              <a:t>printf</a:t>
            </a:r>
            <a:r>
              <a:rPr lang="en-US" sz="1600" dirty="0"/>
              <a:t>("Unable to allocate memory.");</a:t>
            </a:r>
          </a:p>
          <a:p>
            <a:pPr marL="514350" indent="-514350">
              <a:buFont typeface="+mj-lt"/>
              <a:buAutoNum type="arabicPeriod" startAt="68"/>
            </a:pPr>
            <a:r>
              <a:rPr lang="en-US" sz="1600" dirty="0"/>
              <a:t>    }</a:t>
            </a:r>
          </a:p>
          <a:p>
            <a:pPr marL="514350" indent="-514350">
              <a:buFont typeface="+mj-lt"/>
              <a:buAutoNum type="arabicPeriod" startAt="68"/>
            </a:pPr>
            <a:r>
              <a:rPr lang="en-US" sz="1600" dirty="0"/>
              <a:t>    else</a:t>
            </a:r>
          </a:p>
          <a:p>
            <a:pPr marL="514350" indent="-514350">
              <a:buFont typeface="+mj-lt"/>
              <a:buAutoNum type="arabicPeriod" startAt="68"/>
            </a:pPr>
            <a:r>
              <a:rPr lang="en-US" sz="1600" dirty="0"/>
              <a:t>    {</a:t>
            </a:r>
          </a:p>
          <a:p>
            <a:pPr marL="514350" indent="-514350">
              <a:buFont typeface="+mj-lt"/>
              <a:buAutoNum type="arabicPeriod" startAt="68"/>
            </a:pPr>
            <a:r>
              <a:rPr lang="en-US" sz="1600" dirty="0"/>
              <a:t>	newNode-&gt;data = data; // Link the data part</a:t>
            </a:r>
          </a:p>
          <a:p>
            <a:pPr marL="514350" indent="-514350">
              <a:buFont typeface="+mj-lt"/>
              <a:buAutoNum type="arabicPeriod" startAt="68"/>
            </a:pPr>
            <a:r>
              <a:rPr lang="en-US" sz="1600" dirty="0"/>
              <a:t>	newNode-&gt;next = NULL;</a:t>
            </a:r>
          </a:p>
          <a:p>
            <a:pPr marL="514350" indent="-514350">
              <a:buFont typeface="+mj-lt"/>
              <a:buAutoNum type="arabicPeriod" startAt="68"/>
            </a:pPr>
            <a:r>
              <a:rPr lang="en-US" sz="1600" dirty="0"/>
              <a:t>	temp = head;</a:t>
            </a:r>
          </a:p>
          <a:p>
            <a:pPr marL="514350" indent="-514350">
              <a:buFont typeface="+mj-lt"/>
              <a:buAutoNum type="arabicPeriod" startAt="68"/>
            </a:pPr>
            <a:r>
              <a:rPr lang="en-US" sz="1600" dirty="0"/>
              <a:t>	while(temp != NULL &amp;&amp; temp-&gt;next != NULL)</a:t>
            </a:r>
          </a:p>
          <a:p>
            <a:pPr marL="514350" indent="-514350">
              <a:buFont typeface="+mj-lt"/>
              <a:buAutoNum type="arabicPeriod" startAt="68"/>
            </a:pPr>
            <a:r>
              <a:rPr lang="en-US" sz="1600" dirty="0"/>
              <a:t>	    temp = temp-&gt;next;</a:t>
            </a:r>
          </a:p>
          <a:p>
            <a:pPr marL="514350" indent="-514350">
              <a:buFont typeface="+mj-lt"/>
              <a:buAutoNum type="arabicPeriod" startAt="68"/>
            </a:pPr>
            <a:r>
              <a:rPr lang="en-US" sz="1600" dirty="0"/>
              <a:t>	temp-&gt;next = newNode; // Link address part</a:t>
            </a:r>
          </a:p>
          <a:p>
            <a:pPr marL="514350" indent="-514350">
              <a:buFont typeface="+mj-lt"/>
              <a:buAutoNum type="arabicPeriod" startAt="68"/>
            </a:pPr>
            <a:r>
              <a:rPr lang="en-US" sz="1600" dirty="0"/>
              <a:t>	</a:t>
            </a:r>
            <a:r>
              <a:rPr lang="en-US" sz="1600" dirty="0" err="1"/>
              <a:t>printf</a:t>
            </a:r>
            <a:r>
              <a:rPr lang="en-US" sz="1600" dirty="0"/>
              <a:t>("DATA INSERTED SUCCESSFULLY\n");</a:t>
            </a:r>
          </a:p>
          <a:p>
            <a:pPr marL="514350" indent="-514350">
              <a:buFont typeface="+mj-lt"/>
              <a:buAutoNum type="arabicPeriod" startAt="68"/>
            </a:pPr>
            <a:r>
              <a:rPr lang="en-US" sz="1600" dirty="0"/>
              <a:t>    }</a:t>
            </a:r>
          </a:p>
          <a:p>
            <a:pPr marL="514350" indent="-514350">
              <a:buFont typeface="+mj-lt"/>
              <a:buAutoNum type="arabicPeriod" startAt="68"/>
            </a:pPr>
            <a:r>
              <a:rPr lang="en-US" sz="1600" dirty="0"/>
              <a:t>}</a:t>
            </a:r>
          </a:p>
          <a:p>
            <a:pPr marL="514350" indent="-514350">
              <a:buFont typeface="+mj-lt"/>
              <a:buAutoNum type="arabicPeriod" startAt="68"/>
            </a:pPr>
            <a:r>
              <a:rPr lang="en-US" sz="1600" dirty="0"/>
              <a:t>void </a:t>
            </a:r>
            <a:r>
              <a:rPr lang="en-US" sz="1600" dirty="0" err="1"/>
              <a:t>displayList</a:t>
            </a:r>
            <a:r>
              <a:rPr lang="en-US" sz="1600" dirty="0"/>
              <a:t>()</a:t>
            </a:r>
          </a:p>
          <a:p>
            <a:pPr marL="514350" indent="-514350">
              <a:buFont typeface="+mj-lt"/>
              <a:buAutoNum type="arabicPeriod" startAt="68"/>
            </a:pPr>
            <a:r>
              <a:rPr lang="en-US" sz="1600" dirty="0"/>
              <a:t>{</a:t>
            </a:r>
          </a:p>
          <a:p>
            <a:pPr marL="514350" indent="-514350">
              <a:buFont typeface="+mj-lt"/>
              <a:buAutoNum type="arabicPeriod" startAt="68"/>
            </a:pPr>
            <a:r>
              <a:rPr lang="en-US" sz="1600" dirty="0"/>
              <a:t>    </a:t>
            </a:r>
            <a:r>
              <a:rPr lang="en-US" sz="1600" dirty="0" err="1"/>
              <a:t>struct</a:t>
            </a:r>
            <a:r>
              <a:rPr lang="en-US" sz="1600" dirty="0"/>
              <a:t> node *temp;</a:t>
            </a:r>
          </a:p>
          <a:p>
            <a:pPr marL="514350" indent="-514350">
              <a:buFont typeface="+mj-lt"/>
              <a:buAutoNum type="arabicPeriod" startAt="68"/>
            </a:pPr>
            <a:r>
              <a:rPr lang="en-US" sz="1600" dirty="0"/>
              <a:t>    if(head == NULL)</a:t>
            </a:r>
          </a:p>
          <a:p>
            <a:pPr marL="514350" indent="-514350">
              <a:buFont typeface="+mj-lt"/>
              <a:buAutoNum type="arabicPeriod" startAt="68"/>
            </a:pPr>
            <a:r>
              <a:rPr lang="en-US" sz="1600" dirty="0"/>
              <a:t>    {</a:t>
            </a:r>
          </a:p>
          <a:p>
            <a:pPr marL="514350" indent="-514350">
              <a:buFont typeface="+mj-lt"/>
              <a:buAutoNum type="arabicPeriod" startAt="68"/>
            </a:pPr>
            <a:r>
              <a:rPr lang="en-US" sz="1600" dirty="0"/>
              <a:t>	</a:t>
            </a:r>
            <a:r>
              <a:rPr lang="en-US" sz="1600" dirty="0" err="1"/>
              <a:t>printf</a:t>
            </a:r>
            <a:r>
              <a:rPr lang="en-US" sz="1600" dirty="0"/>
              <a:t>("List is empty.");</a:t>
            </a:r>
          </a:p>
          <a:p>
            <a:pPr marL="514350" indent="-514350">
              <a:buFont typeface="+mj-lt"/>
              <a:buAutoNum type="arabicPeriod" startAt="68"/>
            </a:pPr>
            <a:r>
              <a:rPr lang="en-US" sz="1600" dirty="0"/>
              <a:t>    }</a:t>
            </a:r>
          </a:p>
          <a:p>
            <a:pPr marL="514350" indent="-514350">
              <a:buFont typeface="+mj-lt"/>
              <a:buAutoNum type="arabicPeriod" startAt="68"/>
            </a:pPr>
            <a:r>
              <a:rPr lang="en-US" sz="1600" dirty="0"/>
              <a:t>    else</a:t>
            </a:r>
          </a:p>
          <a:p>
            <a:pPr marL="514350" indent="-514350">
              <a:buFont typeface="+mj-lt"/>
              <a:buAutoNum type="arabicPeriod" startAt="68"/>
            </a:pPr>
            <a:r>
              <a:rPr lang="en-US" sz="1600" dirty="0"/>
              <a:t>    {</a:t>
            </a:r>
          </a:p>
          <a:p>
            <a:pPr marL="514350" indent="-514350">
              <a:buFont typeface="+mj-lt"/>
              <a:buAutoNum type="arabicPeriod" startAt="68"/>
            </a:pPr>
            <a:r>
              <a:rPr lang="en-US" sz="1600" dirty="0"/>
              <a:t>	temp = head;</a:t>
            </a:r>
          </a:p>
          <a:p>
            <a:pPr marL="514350" indent="-514350">
              <a:buFont typeface="+mj-lt"/>
              <a:buAutoNum type="arabicPeriod" startAt="68"/>
            </a:pPr>
            <a:r>
              <a:rPr lang="en-US" sz="1600" dirty="0"/>
              <a:t>	while(temp != NULL)</a:t>
            </a:r>
          </a:p>
          <a:p>
            <a:pPr marL="514350" indent="-514350">
              <a:buFont typeface="+mj-lt"/>
              <a:buAutoNum type="arabicPeriod" startAt="68"/>
            </a:pPr>
            <a:r>
              <a:rPr lang="en-US" sz="1600" dirty="0"/>
              <a:t>	{</a:t>
            </a:r>
          </a:p>
          <a:p>
            <a:pPr marL="514350" indent="-514350">
              <a:buFont typeface="+mj-lt"/>
              <a:buAutoNum type="arabicPeriod" startAt="68"/>
            </a:pPr>
            <a:r>
              <a:rPr lang="en-US" sz="1600" dirty="0"/>
              <a:t>	    </a:t>
            </a:r>
            <a:r>
              <a:rPr lang="en-US" sz="1600" dirty="0" err="1"/>
              <a:t>printf</a:t>
            </a:r>
            <a:r>
              <a:rPr lang="en-US" sz="1600" dirty="0"/>
              <a:t>("Data = %d\n", temp-&gt;data); // Print data of current node</a:t>
            </a:r>
          </a:p>
          <a:p>
            <a:pPr marL="514350" indent="-514350">
              <a:buFont typeface="+mj-lt"/>
              <a:buAutoNum type="arabicPeriod" startAt="68"/>
            </a:pPr>
            <a:r>
              <a:rPr lang="en-US" sz="1600" dirty="0"/>
              <a:t>	    temp = temp-&gt;next;                 // Move to next node</a:t>
            </a:r>
          </a:p>
          <a:p>
            <a:pPr marL="514350" indent="-514350">
              <a:buFont typeface="+mj-lt"/>
              <a:buAutoNum type="arabicPeriod" startAt="68"/>
            </a:pPr>
            <a:r>
              <a:rPr lang="en-US" sz="1600" dirty="0"/>
              <a:t>	}</a:t>
            </a:r>
          </a:p>
          <a:p>
            <a:pPr marL="514350" indent="-514350">
              <a:buFont typeface="+mj-lt"/>
              <a:buAutoNum type="arabicPeriod" startAt="68"/>
            </a:pPr>
            <a:r>
              <a:rPr lang="en-US" sz="1600" dirty="0"/>
              <a:t>    }</a:t>
            </a:r>
          </a:p>
          <a:p>
            <a:pPr marL="514350" indent="-514350">
              <a:buFont typeface="+mj-lt"/>
              <a:buAutoNum type="arabicPeriod" startAt="68"/>
            </a:pPr>
            <a:r>
              <a:rPr lang="en-US" sz="16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solidFill>
                  <a:srgbClr val="FF0000"/>
                </a:solidFill>
                <a:latin typeface="Bookman Old Style" pitchFamily="18" charset="0"/>
              </a:rPr>
              <a:t>Output:</a:t>
            </a: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09600"/>
            <a:ext cx="8610600" cy="5497410"/>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marL="0" indent="0">
              <a:buNone/>
            </a:pPr>
            <a:r>
              <a:rPr lang="en-US" sz="2400" b="1" dirty="0" smtClean="0">
                <a:solidFill>
                  <a:srgbClr val="FF0000"/>
                </a:solidFill>
                <a:latin typeface="Bookman Old Style" pitchFamily="18" charset="0"/>
              </a:rPr>
              <a:t>Advantages </a:t>
            </a:r>
            <a:r>
              <a:rPr lang="en-US" sz="2400" b="1" dirty="0">
                <a:solidFill>
                  <a:srgbClr val="FF0000"/>
                </a:solidFill>
                <a:latin typeface="Bookman Old Style" pitchFamily="18" charset="0"/>
              </a:rPr>
              <a:t>of linked </a:t>
            </a:r>
            <a:r>
              <a:rPr lang="en-US" sz="2400" b="1" dirty="0" smtClean="0">
                <a:solidFill>
                  <a:srgbClr val="FF0000"/>
                </a:solidFill>
                <a:latin typeface="Bookman Old Style" pitchFamily="18" charset="0"/>
              </a:rPr>
              <a:t>lists </a:t>
            </a:r>
            <a:r>
              <a:rPr lang="en-US" sz="2400" b="1" dirty="0">
                <a:solidFill>
                  <a:srgbClr val="FF0000"/>
                </a:solidFill>
                <a:latin typeface="Bookman Old Style" pitchFamily="18" charset="0"/>
              </a:rPr>
              <a:t>:</a:t>
            </a:r>
          </a:p>
          <a:p>
            <a:pPr marL="457200" indent="-457200">
              <a:buFont typeface="+mj-lt"/>
              <a:buAutoNum type="arabicPeriod"/>
            </a:pPr>
            <a:r>
              <a:rPr lang="en-US" sz="2400" dirty="0" smtClean="0">
                <a:latin typeface="Bookman Old Style" pitchFamily="18" charset="0"/>
              </a:rPr>
              <a:t>Linked </a:t>
            </a:r>
            <a:r>
              <a:rPr lang="en-US" sz="2400" dirty="0">
                <a:latin typeface="Bookman Old Style" pitchFamily="18" charset="0"/>
              </a:rPr>
              <a:t>lists are dynamic data </a:t>
            </a:r>
            <a:r>
              <a:rPr lang="en-US" sz="2400" dirty="0" smtClean="0">
                <a:latin typeface="Bookman Old Style" pitchFamily="18" charset="0"/>
              </a:rPr>
              <a:t>structures </a:t>
            </a:r>
            <a:r>
              <a:rPr lang="en-US" sz="2400" dirty="0">
                <a:latin typeface="Bookman Old Style" pitchFamily="18" charset="0"/>
              </a:rPr>
              <a:t>. i.e., they can grow </a:t>
            </a:r>
            <a:r>
              <a:rPr lang="en-US" sz="2400" dirty="0" smtClean="0">
                <a:latin typeface="Bookman Old Style" pitchFamily="18" charset="0"/>
              </a:rPr>
              <a:t>or shrink </a:t>
            </a:r>
            <a:r>
              <a:rPr lang="en-US" sz="2400" dirty="0">
                <a:latin typeface="Bookman Old Style" pitchFamily="18" charset="0"/>
              </a:rPr>
              <a:t>during the </a:t>
            </a:r>
            <a:r>
              <a:rPr lang="en-US" sz="2400" dirty="0" smtClean="0">
                <a:latin typeface="Bookman Old Style" pitchFamily="18" charset="0"/>
              </a:rPr>
              <a:t>execution </a:t>
            </a:r>
            <a:r>
              <a:rPr lang="en-US" sz="2400" dirty="0">
                <a:latin typeface="Bookman Old Style" pitchFamily="18" charset="0"/>
              </a:rPr>
              <a:t>of a </a:t>
            </a:r>
            <a:r>
              <a:rPr lang="en-US" sz="2400" dirty="0" smtClean="0">
                <a:latin typeface="Bookman Old Style" pitchFamily="18" charset="0"/>
              </a:rPr>
              <a:t>program.</a:t>
            </a:r>
          </a:p>
          <a:p>
            <a:pPr marL="457200" indent="-457200">
              <a:buFont typeface="+mj-lt"/>
              <a:buAutoNum type="arabicPeriod"/>
            </a:pPr>
            <a:r>
              <a:rPr lang="en-US" sz="2400" dirty="0" smtClean="0">
                <a:latin typeface="Bookman Old Style" pitchFamily="18" charset="0"/>
              </a:rPr>
              <a:t>Linked lists have efficient memory utilization. Here, memory is not </a:t>
            </a:r>
            <a:r>
              <a:rPr lang="en-US" sz="2400" dirty="0">
                <a:latin typeface="Bookman Old Style" pitchFamily="18" charset="0"/>
              </a:rPr>
              <a:t>pre- </a:t>
            </a:r>
            <a:r>
              <a:rPr lang="en-US" sz="2400" dirty="0" smtClean="0">
                <a:latin typeface="Bookman Old Style" pitchFamily="18" charset="0"/>
              </a:rPr>
              <a:t>allocated</a:t>
            </a:r>
            <a:r>
              <a:rPr lang="en-US" sz="2400" dirty="0">
                <a:latin typeface="Bookman Old Style" pitchFamily="18" charset="0"/>
              </a:rPr>
              <a:t>. Memory is </a:t>
            </a:r>
            <a:r>
              <a:rPr lang="en-US" sz="2400" dirty="0" smtClean="0">
                <a:latin typeface="Bookman Old Style" pitchFamily="18" charset="0"/>
              </a:rPr>
              <a:t>allocated whenever </a:t>
            </a:r>
            <a:r>
              <a:rPr lang="en-US" sz="2400" dirty="0">
                <a:latin typeface="Bookman Old Style" pitchFamily="18" charset="0"/>
              </a:rPr>
              <a:t>it is </a:t>
            </a:r>
            <a:r>
              <a:rPr lang="en-US" sz="2400" dirty="0" smtClean="0">
                <a:latin typeface="Bookman Old Style" pitchFamily="18" charset="0"/>
              </a:rPr>
              <a:t>required</a:t>
            </a:r>
            <a:r>
              <a:rPr lang="en-US" sz="2400" dirty="0">
                <a:latin typeface="Bookman Old Style" pitchFamily="18" charset="0"/>
              </a:rPr>
              <a:t> </a:t>
            </a:r>
            <a:r>
              <a:rPr lang="en-US" sz="2400" dirty="0" smtClean="0">
                <a:latin typeface="Bookman Old Style" pitchFamily="18" charset="0"/>
              </a:rPr>
              <a:t>and </a:t>
            </a:r>
            <a:r>
              <a:rPr lang="en-US" sz="2400" dirty="0">
                <a:latin typeface="Bookman Old Style" pitchFamily="18" charset="0"/>
              </a:rPr>
              <a:t>it </a:t>
            </a:r>
            <a:r>
              <a:rPr lang="en-US" sz="2400" dirty="0" smtClean="0">
                <a:latin typeface="Bookman Old Style" pitchFamily="18" charset="0"/>
              </a:rPr>
              <a:t>is de- allocated </a:t>
            </a:r>
            <a:r>
              <a:rPr lang="en-US" sz="2400" dirty="0">
                <a:latin typeface="Bookman Old Style" pitchFamily="18" charset="0"/>
              </a:rPr>
              <a:t>(removed) when it is no longer </a:t>
            </a:r>
            <a:r>
              <a:rPr lang="en-US" sz="2400" dirty="0" smtClean="0">
                <a:latin typeface="Bookman Old Style" pitchFamily="18" charset="0"/>
              </a:rPr>
              <a:t>needed.</a:t>
            </a:r>
          </a:p>
          <a:p>
            <a:pPr marL="457200" indent="-457200">
              <a:buFont typeface="+mj-lt"/>
              <a:buAutoNum type="arabicPeriod"/>
            </a:pPr>
            <a:r>
              <a:rPr lang="en-US" sz="2400" dirty="0" smtClean="0">
                <a:latin typeface="Bookman Old Style" pitchFamily="18" charset="0"/>
              </a:rPr>
              <a:t>Insertion </a:t>
            </a:r>
            <a:r>
              <a:rPr lang="en-US" sz="2400" dirty="0">
                <a:latin typeface="Bookman Old Style" pitchFamily="18" charset="0"/>
              </a:rPr>
              <a:t>and Deletions are easier and efficient . Linked </a:t>
            </a:r>
            <a:r>
              <a:rPr lang="en-US" sz="2400" dirty="0" smtClean="0">
                <a:latin typeface="Bookman Old Style" pitchFamily="18" charset="0"/>
              </a:rPr>
              <a:t>lists provide flexibility </a:t>
            </a:r>
            <a:r>
              <a:rPr lang="en-US" sz="2400" dirty="0">
                <a:latin typeface="Bookman Old Style" pitchFamily="18" charset="0"/>
              </a:rPr>
              <a:t>in </a:t>
            </a:r>
            <a:r>
              <a:rPr lang="en-US" sz="2400" dirty="0" smtClean="0">
                <a:latin typeface="Bookman Old Style" pitchFamily="18" charset="0"/>
              </a:rPr>
              <a:t>inserting </a:t>
            </a:r>
            <a:r>
              <a:rPr lang="en-US" sz="2400" dirty="0">
                <a:latin typeface="Bookman Old Style" pitchFamily="18" charset="0"/>
              </a:rPr>
              <a:t>a data item at </a:t>
            </a:r>
            <a:r>
              <a:rPr lang="en-US" sz="2400" dirty="0" smtClean="0">
                <a:latin typeface="Bookman Old Style" pitchFamily="18" charset="0"/>
              </a:rPr>
              <a:t>a specified position and </a:t>
            </a:r>
            <a:r>
              <a:rPr lang="en-US" sz="2400" dirty="0">
                <a:latin typeface="Bookman Old Style" pitchFamily="18" charset="0"/>
              </a:rPr>
              <a:t>deletion of the data item from the given </a:t>
            </a:r>
            <a:r>
              <a:rPr lang="en-US" sz="2400" dirty="0" smtClean="0">
                <a:latin typeface="Bookman Old Style" pitchFamily="18" charset="0"/>
              </a:rPr>
              <a:t>position.</a:t>
            </a:r>
          </a:p>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Disadvantages </a:t>
            </a:r>
            <a:r>
              <a:rPr lang="en-US" sz="2400" b="1" dirty="0">
                <a:solidFill>
                  <a:srgbClr val="FF0000"/>
                </a:solidFill>
                <a:latin typeface="Bookman Old Style" pitchFamily="18" charset="0"/>
              </a:rPr>
              <a:t>of linked </a:t>
            </a:r>
            <a:r>
              <a:rPr lang="en-US" sz="2400" b="1" dirty="0" smtClean="0">
                <a:solidFill>
                  <a:srgbClr val="FF0000"/>
                </a:solidFill>
                <a:latin typeface="Bookman Old Style" pitchFamily="18" charset="0"/>
              </a:rPr>
              <a:t>lists</a:t>
            </a:r>
            <a:r>
              <a:rPr lang="en-US" sz="2400" b="1" dirty="0">
                <a:solidFill>
                  <a:srgbClr val="FF0000"/>
                </a:solidFill>
                <a:latin typeface="Bookman Old Style" pitchFamily="18" charset="0"/>
              </a:rPr>
              <a:t>:</a:t>
            </a:r>
          </a:p>
          <a:p>
            <a:pPr marL="457200" indent="-457200">
              <a:buFont typeface="+mj-lt"/>
              <a:buAutoNum type="arabicPeriod"/>
            </a:pPr>
            <a:r>
              <a:rPr lang="en-US" sz="2400" dirty="0" smtClean="0">
                <a:latin typeface="Bookman Old Style" pitchFamily="18" charset="0"/>
              </a:rPr>
              <a:t>It consumes </a:t>
            </a:r>
            <a:r>
              <a:rPr lang="en-US" sz="2400" dirty="0">
                <a:latin typeface="Bookman Old Style" pitchFamily="18" charset="0"/>
              </a:rPr>
              <a:t>more space </a:t>
            </a:r>
            <a:r>
              <a:rPr lang="en-US" sz="2400" dirty="0" smtClean="0">
                <a:latin typeface="Bookman Old Style" pitchFamily="18" charset="0"/>
              </a:rPr>
              <a:t>because </a:t>
            </a:r>
            <a:r>
              <a:rPr lang="en-US" sz="2400" dirty="0">
                <a:latin typeface="Bookman Old Style" pitchFamily="18" charset="0"/>
              </a:rPr>
              <a:t>every node </a:t>
            </a:r>
            <a:r>
              <a:rPr lang="en-US" sz="2400" dirty="0" smtClean="0">
                <a:latin typeface="Bookman Old Style" pitchFamily="18" charset="0"/>
              </a:rPr>
              <a:t>requires a additional pointer </a:t>
            </a:r>
            <a:r>
              <a:rPr lang="en-US" sz="2400" dirty="0">
                <a:latin typeface="Bookman Old Style" pitchFamily="18" charset="0"/>
              </a:rPr>
              <a:t>to store </a:t>
            </a:r>
            <a:r>
              <a:rPr lang="en-US" sz="2400" dirty="0" smtClean="0">
                <a:latin typeface="Bookman Old Style" pitchFamily="18" charset="0"/>
              </a:rPr>
              <a:t>address </a:t>
            </a:r>
            <a:r>
              <a:rPr lang="en-US" sz="2400" dirty="0">
                <a:latin typeface="Bookman Old Style" pitchFamily="18" charset="0"/>
              </a:rPr>
              <a:t>of the next </a:t>
            </a:r>
            <a:r>
              <a:rPr lang="en-US" sz="2400" dirty="0" smtClean="0">
                <a:latin typeface="Bookman Old Style" pitchFamily="18" charset="0"/>
              </a:rPr>
              <a:t>node.</a:t>
            </a:r>
          </a:p>
          <a:p>
            <a:pPr marL="457200" indent="-457200">
              <a:buFont typeface="+mj-lt"/>
              <a:buAutoNum type="arabicPeriod"/>
            </a:pPr>
            <a:r>
              <a:rPr lang="en-US" sz="2400" dirty="0" smtClean="0">
                <a:latin typeface="Bookman Old Style" pitchFamily="18" charset="0"/>
              </a:rPr>
              <a:t>Searching </a:t>
            </a:r>
            <a:r>
              <a:rPr lang="en-US" sz="2400" dirty="0">
                <a:latin typeface="Bookman Old Style" pitchFamily="18" charset="0"/>
              </a:rPr>
              <a:t>a </a:t>
            </a:r>
            <a:r>
              <a:rPr lang="en-US" sz="2400" dirty="0" smtClean="0">
                <a:latin typeface="Bookman Old Style" pitchFamily="18" charset="0"/>
              </a:rPr>
              <a:t>particular </a:t>
            </a:r>
            <a:r>
              <a:rPr lang="en-US" sz="2400" dirty="0">
                <a:latin typeface="Bookman Old Style" pitchFamily="18" charset="0"/>
              </a:rPr>
              <a:t>element in list is difficult and also </a:t>
            </a:r>
            <a:r>
              <a:rPr lang="en-US" sz="2400" dirty="0" smtClean="0">
                <a:latin typeface="Bookman Old Style" pitchFamily="18" charset="0"/>
              </a:rPr>
              <a:t>time consuming</a:t>
            </a:r>
            <a:r>
              <a:rPr lang="en-US" sz="2400" dirty="0">
                <a:latin typeface="Bookman Old Style" pitchFamily="18" charset="0"/>
              </a:rPr>
              <a:t>.</a:t>
            </a:r>
            <a:endParaRPr lang="en-US" sz="2400" dirty="0" smtClean="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032505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endParaRPr lang="en-US" b="1" dirty="0" smtClean="0">
              <a:solidFill>
                <a:srgbClr val="FF0000"/>
              </a:solidFill>
              <a:latin typeface="Verdana" pitchFamily="34" charset="0"/>
              <a:ea typeface="Verdana" pitchFamily="34" charset="0"/>
            </a:endParaRPr>
          </a:p>
          <a:p>
            <a:pPr marL="0" indent="0">
              <a:buNone/>
            </a:pPr>
            <a:endParaRPr lang="en-US" b="1" dirty="0">
              <a:solidFill>
                <a:srgbClr val="FF0000"/>
              </a:solidFill>
              <a:latin typeface="Verdana" pitchFamily="34" charset="0"/>
              <a:ea typeface="Verdana" pitchFamily="34" charset="0"/>
            </a:endParaRPr>
          </a:p>
          <a:p>
            <a:pPr marL="0" indent="0">
              <a:buNone/>
            </a:pPr>
            <a:endParaRPr lang="en-US" b="1" dirty="0" smtClean="0">
              <a:solidFill>
                <a:srgbClr val="FF0000"/>
              </a:solidFill>
              <a:latin typeface="Verdana" pitchFamily="34" charset="0"/>
              <a:ea typeface="Verdana" pitchFamily="34" charset="0"/>
            </a:endParaRPr>
          </a:p>
          <a:p>
            <a:pPr marL="0" indent="0">
              <a:buNone/>
            </a:pPr>
            <a:endParaRPr lang="en-US" b="1" dirty="0">
              <a:solidFill>
                <a:srgbClr val="FF0000"/>
              </a:solidFill>
              <a:latin typeface="Verdana" pitchFamily="34" charset="0"/>
              <a:ea typeface="Verdana" pitchFamily="34" charset="0"/>
            </a:endParaRPr>
          </a:p>
          <a:p>
            <a:pPr marL="0" indent="0">
              <a:buNone/>
            </a:pPr>
            <a:endParaRPr lang="en-US" b="1" dirty="0" smtClean="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to Insert a new </a:t>
            </a:r>
            <a:r>
              <a:rPr lang="en-US" sz="2800" b="1" dirty="0">
                <a:solidFill>
                  <a:srgbClr val="FF0000"/>
                </a:solidFill>
                <a:latin typeface="Verdana" pitchFamily="34" charset="0"/>
                <a:ea typeface="Verdana" pitchFamily="34" charset="0"/>
              </a:rPr>
              <a:t>node at the middle </a:t>
            </a:r>
            <a:r>
              <a:rPr lang="en-US" sz="2800" b="1" dirty="0">
                <a:latin typeface="Verdana" pitchFamily="34" charset="0"/>
                <a:ea typeface="Verdana" pitchFamily="34" charset="0"/>
              </a:rPr>
              <a:t>(or at any position) </a:t>
            </a:r>
            <a:r>
              <a:rPr lang="en-US" sz="2800" b="1" dirty="0" smtClean="0">
                <a:solidFill>
                  <a:srgbClr val="FF0000"/>
                </a:solidFill>
                <a:latin typeface="Verdana" pitchFamily="34" charset="0"/>
                <a:ea typeface="Verdana" pitchFamily="34" charset="0"/>
              </a:rPr>
              <a:t>of </a:t>
            </a:r>
            <a:r>
              <a:rPr lang="en-US" sz="2800" b="1" dirty="0">
                <a:solidFill>
                  <a:srgbClr val="FF0000"/>
                </a:solidFill>
                <a:latin typeface="Verdana" pitchFamily="34" charset="0"/>
                <a:ea typeface="Verdana" pitchFamily="34" charset="0"/>
              </a:rPr>
              <a:t>Singly Linked List.</a:t>
            </a: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000" b="1" dirty="0" smtClean="0">
                <a:solidFill>
                  <a:srgbClr val="FF0000"/>
                </a:solidFill>
                <a:ea typeface="Verdana" pitchFamily="34" charset="0"/>
              </a:rPr>
              <a:t>c. Inserting </a:t>
            </a:r>
            <a:r>
              <a:rPr lang="en-US" sz="2000" b="1" dirty="0">
                <a:solidFill>
                  <a:srgbClr val="FF0000"/>
                </a:solidFill>
                <a:ea typeface="Verdana" pitchFamily="34" charset="0"/>
              </a:rPr>
              <a:t>node at the </a:t>
            </a:r>
            <a:r>
              <a:rPr lang="en-US" sz="2000" b="1" dirty="0" smtClean="0">
                <a:solidFill>
                  <a:srgbClr val="FF0000"/>
                </a:solidFill>
                <a:ea typeface="Verdana" pitchFamily="34" charset="0"/>
              </a:rPr>
              <a:t>middle </a:t>
            </a:r>
            <a:r>
              <a:rPr lang="en-US" sz="1800" b="1" dirty="0">
                <a:ea typeface="Verdana" pitchFamily="34" charset="0"/>
              </a:rPr>
              <a:t>(or at any position)</a:t>
            </a:r>
            <a:r>
              <a:rPr lang="en-US" sz="1800" b="1" dirty="0" smtClean="0">
                <a:solidFill>
                  <a:srgbClr val="FF0000"/>
                </a:solidFill>
                <a:ea typeface="Verdana" pitchFamily="34" charset="0"/>
              </a:rPr>
              <a:t> </a:t>
            </a:r>
            <a:r>
              <a:rPr lang="en-US" sz="2000" b="1" dirty="0">
                <a:solidFill>
                  <a:srgbClr val="FF0000"/>
                </a:solidFill>
                <a:ea typeface="Verdana" pitchFamily="34" charset="0"/>
              </a:rPr>
              <a:t>of Singly Linked List</a:t>
            </a:r>
            <a:r>
              <a:rPr lang="en-US" sz="2000" b="1" dirty="0" smtClean="0">
                <a:solidFill>
                  <a:srgbClr val="FF0000"/>
                </a:solidFill>
                <a:ea typeface="Verdana" pitchFamily="34" charset="0"/>
              </a:rPr>
              <a:t>.</a:t>
            </a:r>
          </a:p>
          <a:p>
            <a:pPr marL="0" indent="0">
              <a:buNone/>
            </a:pPr>
            <a:r>
              <a:rPr lang="en-US" sz="2000" b="1" dirty="0" smtClean="0">
                <a:solidFill>
                  <a:srgbClr val="00B0F0"/>
                </a:solidFill>
                <a:ea typeface="Verdana" pitchFamily="34" charset="0"/>
              </a:rPr>
              <a:t>Algorithm:</a:t>
            </a:r>
          </a:p>
          <a:p>
            <a:pPr marL="0" indent="0">
              <a:buNone/>
            </a:pPr>
            <a:endParaRPr lang="en-US" sz="2000" b="1" dirty="0" smtClean="0">
              <a:solidFill>
                <a:srgbClr val="00B0F0"/>
              </a:solidFill>
              <a:ea typeface="Verdana" pitchFamily="34" charset="0"/>
            </a:endParaRPr>
          </a:p>
          <a:p>
            <a:pPr marL="0" indent="0">
              <a:buNone/>
            </a:pPr>
            <a:r>
              <a:rPr lang="en-US" sz="2000" b="1" dirty="0" smtClean="0">
                <a:ea typeface="Verdana" pitchFamily="34" charset="0"/>
              </a:rPr>
              <a:t>Step </a:t>
            </a:r>
            <a:r>
              <a:rPr lang="en-US" sz="2000" b="1" dirty="0">
                <a:ea typeface="Verdana" pitchFamily="34" charset="0"/>
              </a:rPr>
              <a:t>1:</a:t>
            </a:r>
            <a:r>
              <a:rPr lang="en-US" sz="2000" dirty="0">
                <a:ea typeface="Verdana" pitchFamily="34" charset="0"/>
              </a:rPr>
              <a:t> </a:t>
            </a:r>
            <a:r>
              <a:rPr lang="en-US" sz="2000" dirty="0" smtClean="0">
                <a:ea typeface="Verdana" pitchFamily="34" charset="0"/>
              </a:rPr>
              <a:t>Create </a:t>
            </a:r>
            <a:r>
              <a:rPr lang="en-US" sz="2000" dirty="0">
                <a:ea typeface="Verdana" pitchFamily="34" charset="0"/>
              </a:rPr>
              <a:t>a </a:t>
            </a:r>
            <a:r>
              <a:rPr lang="en-US" sz="2000" b="1" dirty="0">
                <a:ea typeface="Verdana" pitchFamily="34" charset="0"/>
              </a:rPr>
              <a:t>newNode</a:t>
            </a:r>
            <a:r>
              <a:rPr lang="en-US" sz="2000" dirty="0">
                <a:ea typeface="Verdana" pitchFamily="34" charset="0"/>
              </a:rPr>
              <a:t> with given value and </a:t>
            </a:r>
            <a:r>
              <a:rPr lang="en-US" sz="2000" b="1" dirty="0">
                <a:ea typeface="Verdana" pitchFamily="34" charset="0"/>
              </a:rPr>
              <a:t>newNode → </a:t>
            </a:r>
            <a:r>
              <a:rPr lang="en-US" sz="2000" b="1" dirty="0" smtClean="0">
                <a:ea typeface="Verdana" pitchFamily="34" charset="0"/>
              </a:rPr>
              <a:t>next</a:t>
            </a:r>
            <a:r>
              <a:rPr lang="en-US" sz="2000" dirty="0">
                <a:ea typeface="Verdana" pitchFamily="34" charset="0"/>
              </a:rPr>
              <a:t> as </a:t>
            </a:r>
            <a:r>
              <a:rPr lang="en-US" sz="2000" b="1" dirty="0">
                <a:ea typeface="Verdana" pitchFamily="34" charset="0"/>
              </a:rPr>
              <a:t>NULL</a:t>
            </a:r>
            <a:r>
              <a:rPr lang="en-US" sz="2000" dirty="0">
                <a:ea typeface="Verdana" pitchFamily="34" charset="0"/>
              </a:rPr>
              <a:t>.</a:t>
            </a:r>
          </a:p>
          <a:p>
            <a:pPr marL="0" indent="0">
              <a:buNone/>
            </a:pPr>
            <a:endParaRPr lang="en-US" sz="2000" b="1" dirty="0">
              <a:ea typeface="Verdana" pitchFamily="34" charset="0"/>
            </a:endParaRPr>
          </a:p>
          <a:p>
            <a:pPr marL="0" indent="0">
              <a:buNone/>
            </a:pPr>
            <a:r>
              <a:rPr lang="en-US" sz="2000" b="1" dirty="0">
                <a:ea typeface="Verdana" pitchFamily="34" charset="0"/>
              </a:rPr>
              <a:t>Step 2:</a:t>
            </a:r>
            <a:r>
              <a:rPr lang="en-US" sz="2000" dirty="0">
                <a:ea typeface="Verdana" pitchFamily="34" charset="0"/>
              </a:rPr>
              <a:t> </a:t>
            </a:r>
            <a:r>
              <a:rPr lang="en-US" sz="2000" dirty="0" smtClean="0">
                <a:ea typeface="Verdana" pitchFamily="34" charset="0"/>
              </a:rPr>
              <a:t>Check </a:t>
            </a:r>
            <a:r>
              <a:rPr lang="en-US" sz="2000" dirty="0">
                <a:ea typeface="Verdana" pitchFamily="34" charset="0"/>
              </a:rPr>
              <a:t>whether list is </a:t>
            </a:r>
            <a:r>
              <a:rPr lang="en-US" sz="2000" b="1" dirty="0">
                <a:ea typeface="Verdana" pitchFamily="34" charset="0"/>
              </a:rPr>
              <a:t>Empty</a:t>
            </a:r>
            <a:r>
              <a:rPr lang="en-US" sz="2000" dirty="0">
                <a:ea typeface="Verdana" pitchFamily="34" charset="0"/>
              </a:rPr>
              <a:t> (</a:t>
            </a:r>
            <a:r>
              <a:rPr lang="en-US" sz="2000" b="1" dirty="0">
                <a:ea typeface="Verdana" pitchFamily="34" charset="0"/>
              </a:rPr>
              <a:t>head</a:t>
            </a:r>
            <a:r>
              <a:rPr lang="en-US" sz="2000" dirty="0">
                <a:ea typeface="Verdana" pitchFamily="34" charset="0"/>
              </a:rPr>
              <a:t> == </a:t>
            </a:r>
            <a:r>
              <a:rPr lang="en-US" sz="2000" b="1" dirty="0">
                <a:ea typeface="Verdana" pitchFamily="34" charset="0"/>
              </a:rPr>
              <a:t>NULL</a:t>
            </a:r>
            <a:r>
              <a:rPr lang="en-US" sz="2000" dirty="0">
                <a:ea typeface="Verdana" pitchFamily="34" charset="0"/>
              </a:rPr>
              <a:t>).</a:t>
            </a:r>
          </a:p>
          <a:p>
            <a:pPr marL="0" indent="0">
              <a:buNone/>
            </a:pPr>
            <a:endParaRPr lang="en-US" sz="2000" b="1" dirty="0">
              <a:ea typeface="Verdana" pitchFamily="34" charset="0"/>
            </a:endParaRPr>
          </a:p>
          <a:p>
            <a:pPr marL="0" indent="0">
              <a:buNone/>
            </a:pPr>
            <a:r>
              <a:rPr lang="en-US" sz="2000" b="1" dirty="0">
                <a:ea typeface="Verdana" pitchFamily="34" charset="0"/>
              </a:rPr>
              <a:t>Step 3:</a:t>
            </a:r>
            <a:r>
              <a:rPr lang="en-US" sz="2000" dirty="0">
                <a:ea typeface="Verdana" pitchFamily="34" charset="0"/>
              </a:rPr>
              <a:t> </a:t>
            </a:r>
            <a:r>
              <a:rPr lang="en-US" sz="2000" dirty="0" smtClean="0">
                <a:ea typeface="Verdana" pitchFamily="34" charset="0"/>
              </a:rPr>
              <a:t>If </a:t>
            </a:r>
            <a:r>
              <a:rPr lang="en-US" sz="2000" dirty="0">
                <a:ea typeface="Verdana" pitchFamily="34" charset="0"/>
              </a:rPr>
              <a:t>it is </a:t>
            </a:r>
            <a:r>
              <a:rPr lang="en-US" sz="2000" b="1" dirty="0">
                <a:ea typeface="Verdana" pitchFamily="34" charset="0"/>
              </a:rPr>
              <a:t>Empty</a:t>
            </a:r>
            <a:r>
              <a:rPr lang="en-US" sz="2000" dirty="0">
                <a:ea typeface="Verdana" pitchFamily="34" charset="0"/>
              </a:rPr>
              <a:t> then, set </a:t>
            </a:r>
            <a:r>
              <a:rPr lang="en-US" sz="2000" b="1" dirty="0">
                <a:ea typeface="Verdana" pitchFamily="34" charset="0"/>
              </a:rPr>
              <a:t>head</a:t>
            </a:r>
            <a:r>
              <a:rPr lang="en-US" sz="2000" dirty="0">
                <a:ea typeface="Verdana" pitchFamily="34" charset="0"/>
              </a:rPr>
              <a:t> = </a:t>
            </a:r>
            <a:r>
              <a:rPr lang="en-US" sz="2000" b="1" dirty="0">
                <a:ea typeface="Verdana" pitchFamily="34" charset="0"/>
              </a:rPr>
              <a:t>newNode</a:t>
            </a:r>
            <a:r>
              <a:rPr lang="en-US" sz="2000" dirty="0">
                <a:ea typeface="Verdana" pitchFamily="34" charset="0"/>
              </a:rPr>
              <a:t>.</a:t>
            </a:r>
          </a:p>
          <a:p>
            <a:pPr marL="0" indent="0">
              <a:buNone/>
            </a:pPr>
            <a:endParaRPr lang="en-US" sz="2000" b="1" dirty="0">
              <a:ea typeface="Verdana" pitchFamily="34" charset="0"/>
            </a:endParaRPr>
          </a:p>
          <a:p>
            <a:pPr marL="0" indent="0">
              <a:buNone/>
            </a:pPr>
            <a:r>
              <a:rPr lang="en-US" sz="2000" b="1" dirty="0">
                <a:ea typeface="Verdana" pitchFamily="34" charset="0"/>
              </a:rPr>
              <a:t>Step 4:</a:t>
            </a:r>
            <a:r>
              <a:rPr lang="en-US" sz="2000" dirty="0">
                <a:ea typeface="Verdana" pitchFamily="34" charset="0"/>
              </a:rPr>
              <a:t> </a:t>
            </a:r>
            <a:r>
              <a:rPr lang="en-US" sz="2000" dirty="0" smtClean="0">
                <a:ea typeface="Verdana" pitchFamily="34" charset="0"/>
              </a:rPr>
              <a:t>If </a:t>
            </a:r>
            <a:r>
              <a:rPr lang="en-US" sz="2000" dirty="0">
                <a:ea typeface="Verdana" pitchFamily="34" charset="0"/>
              </a:rPr>
              <a:t>it is </a:t>
            </a:r>
            <a:r>
              <a:rPr lang="en-US" sz="2000" b="1" dirty="0">
                <a:ea typeface="Verdana" pitchFamily="34" charset="0"/>
              </a:rPr>
              <a:t>Not Empty</a:t>
            </a:r>
            <a:r>
              <a:rPr lang="en-US" sz="2000" dirty="0">
                <a:ea typeface="Verdana" pitchFamily="34" charset="0"/>
              </a:rPr>
              <a:t> then, define a node pointer </a:t>
            </a:r>
            <a:r>
              <a:rPr lang="en-US" sz="2000" b="1" dirty="0">
                <a:ea typeface="Verdana" pitchFamily="34" charset="0"/>
              </a:rPr>
              <a:t>temp</a:t>
            </a:r>
            <a:r>
              <a:rPr lang="en-US" sz="2000" dirty="0">
                <a:ea typeface="Verdana" pitchFamily="34" charset="0"/>
              </a:rPr>
              <a:t> and initialize </a:t>
            </a:r>
            <a:r>
              <a:rPr lang="en-US" sz="2000" dirty="0" smtClean="0">
                <a:ea typeface="Verdana" pitchFamily="34" charset="0"/>
              </a:rPr>
              <a:t>with</a:t>
            </a:r>
            <a:r>
              <a:rPr lang="en-US" sz="2000" dirty="0">
                <a:ea typeface="Verdana" pitchFamily="34" charset="0"/>
              </a:rPr>
              <a:t> </a:t>
            </a:r>
            <a:r>
              <a:rPr lang="en-US" sz="2000" b="1" dirty="0">
                <a:ea typeface="Verdana" pitchFamily="34" charset="0"/>
              </a:rPr>
              <a:t>head</a:t>
            </a:r>
            <a:r>
              <a:rPr lang="en-US" sz="2000" dirty="0" smtClean="0">
                <a:ea typeface="Verdana" pitchFamily="34" charset="0"/>
              </a:rPr>
              <a:t>.</a:t>
            </a:r>
          </a:p>
          <a:p>
            <a:pPr marL="0" indent="0">
              <a:buNone/>
            </a:pPr>
            <a:endParaRPr lang="en-US" sz="2000" dirty="0" smtClean="0">
              <a:ea typeface="Verdana" pitchFamily="34" charset="0"/>
            </a:endParaRPr>
          </a:p>
          <a:p>
            <a:pPr marL="0" indent="0">
              <a:buNone/>
            </a:pPr>
            <a:r>
              <a:rPr lang="en-US" sz="2000" b="1" dirty="0" smtClean="0">
                <a:ea typeface="Verdana" pitchFamily="34" charset="0"/>
              </a:rPr>
              <a:t>Step 5: </a:t>
            </a:r>
            <a:r>
              <a:rPr lang="en-US" sz="2000" dirty="0" smtClean="0">
                <a:ea typeface="Verdana" pitchFamily="34" charset="0"/>
              </a:rPr>
              <a:t>Traverse </a:t>
            </a:r>
            <a:r>
              <a:rPr lang="en-US" sz="2000" dirty="0">
                <a:ea typeface="Verdana" pitchFamily="34" charset="0"/>
              </a:rPr>
              <a:t>to the </a:t>
            </a:r>
            <a:r>
              <a:rPr lang="en-US" sz="2000" b="1" dirty="0">
                <a:ea typeface="Verdana" pitchFamily="34" charset="0"/>
              </a:rPr>
              <a:t>n-1</a:t>
            </a:r>
            <a:r>
              <a:rPr lang="en-US" sz="2000" b="1" baseline="30000" dirty="0">
                <a:ea typeface="Verdana" pitchFamily="34" charset="0"/>
              </a:rPr>
              <a:t>th</a:t>
            </a:r>
            <a:r>
              <a:rPr lang="en-US" sz="2000" b="1" dirty="0">
                <a:ea typeface="Verdana" pitchFamily="34" charset="0"/>
              </a:rPr>
              <a:t> position </a:t>
            </a:r>
            <a:r>
              <a:rPr lang="en-US" sz="2000" dirty="0">
                <a:ea typeface="Verdana" pitchFamily="34" charset="0"/>
              </a:rPr>
              <a:t>of the linked list and connect the </a:t>
            </a:r>
            <a:r>
              <a:rPr lang="en-US" sz="2000" dirty="0" smtClean="0">
                <a:ea typeface="Verdana" pitchFamily="34" charset="0"/>
              </a:rPr>
              <a:t>	</a:t>
            </a:r>
            <a:r>
              <a:rPr lang="en-US" sz="2000" b="1" dirty="0" smtClean="0">
                <a:ea typeface="Verdana" pitchFamily="34" charset="0"/>
              </a:rPr>
              <a:t>new node </a:t>
            </a:r>
            <a:r>
              <a:rPr lang="en-US" sz="2000" dirty="0" smtClean="0">
                <a:ea typeface="Verdana" pitchFamily="34" charset="0"/>
              </a:rPr>
              <a:t>with 	the</a:t>
            </a:r>
            <a:r>
              <a:rPr lang="en-US" sz="2000" dirty="0">
                <a:ea typeface="Verdana" pitchFamily="34" charset="0"/>
              </a:rPr>
              <a:t> </a:t>
            </a:r>
            <a:r>
              <a:rPr lang="en-US" sz="2000" b="1" dirty="0">
                <a:ea typeface="Verdana" pitchFamily="34" charset="0"/>
              </a:rPr>
              <a:t>n+1</a:t>
            </a:r>
            <a:r>
              <a:rPr lang="en-US" sz="2000" b="1" baseline="30000" dirty="0">
                <a:ea typeface="Verdana" pitchFamily="34" charset="0"/>
              </a:rPr>
              <a:t>th</a:t>
            </a:r>
            <a:r>
              <a:rPr lang="en-US" sz="2000" b="1" dirty="0">
                <a:ea typeface="Verdana" pitchFamily="34" charset="0"/>
              </a:rPr>
              <a:t> node</a:t>
            </a:r>
            <a:r>
              <a:rPr lang="en-US" sz="2000" dirty="0">
                <a:ea typeface="Verdana" pitchFamily="34" charset="0"/>
              </a:rPr>
              <a:t>. Means the </a:t>
            </a:r>
            <a:r>
              <a:rPr lang="en-US" sz="2000" b="1" dirty="0">
                <a:ea typeface="Verdana" pitchFamily="34" charset="0"/>
              </a:rPr>
              <a:t>new node </a:t>
            </a:r>
            <a:r>
              <a:rPr lang="en-US" sz="2000" dirty="0" smtClean="0">
                <a:ea typeface="Verdana" pitchFamily="34" charset="0"/>
              </a:rPr>
              <a:t>should point </a:t>
            </a:r>
            <a:r>
              <a:rPr lang="en-US" sz="2000" dirty="0">
                <a:ea typeface="Verdana" pitchFamily="34" charset="0"/>
              </a:rPr>
              <a:t>to the same node </a:t>
            </a:r>
            <a:r>
              <a:rPr lang="en-US" sz="2000" dirty="0" smtClean="0">
                <a:ea typeface="Verdana" pitchFamily="34" charset="0"/>
              </a:rPr>
              <a:t>that 	the</a:t>
            </a:r>
            <a:r>
              <a:rPr lang="en-US" sz="2000" dirty="0">
                <a:ea typeface="Verdana" pitchFamily="34" charset="0"/>
              </a:rPr>
              <a:t> </a:t>
            </a:r>
            <a:r>
              <a:rPr lang="en-US" sz="2000" b="1" dirty="0">
                <a:ea typeface="Verdana" pitchFamily="34" charset="0"/>
              </a:rPr>
              <a:t>n-1</a:t>
            </a:r>
            <a:r>
              <a:rPr lang="en-US" sz="2000" b="1" baseline="30000" dirty="0">
                <a:ea typeface="Verdana" pitchFamily="34" charset="0"/>
              </a:rPr>
              <a:t>th</a:t>
            </a:r>
            <a:r>
              <a:rPr lang="en-US" sz="2000" b="1" dirty="0">
                <a:ea typeface="Verdana" pitchFamily="34" charset="0"/>
              </a:rPr>
              <a:t> node </a:t>
            </a:r>
            <a:r>
              <a:rPr lang="en-US" sz="2000" dirty="0">
                <a:ea typeface="Verdana" pitchFamily="34" charset="0"/>
              </a:rPr>
              <a:t>is pointing to. </a:t>
            </a:r>
            <a:r>
              <a:rPr lang="en-US" sz="2000" dirty="0" smtClean="0">
                <a:ea typeface="Verdana" pitchFamily="34" charset="0"/>
              </a:rPr>
              <a:t>(</a:t>
            </a:r>
            <a:r>
              <a:rPr lang="en-US" sz="2000" b="1" dirty="0">
                <a:ea typeface="Verdana" pitchFamily="34" charset="0"/>
              </a:rPr>
              <a:t>newNode-&gt;next = </a:t>
            </a:r>
            <a:r>
              <a:rPr lang="en-US" sz="2000" b="1" dirty="0" smtClean="0">
                <a:ea typeface="Verdana" pitchFamily="34" charset="0"/>
              </a:rPr>
              <a:t>temp-&gt;next</a:t>
            </a:r>
            <a:r>
              <a:rPr lang="en-US" sz="2000" dirty="0">
                <a:ea typeface="Verdana" pitchFamily="34" charset="0"/>
              </a:rPr>
              <a:t> where </a:t>
            </a:r>
            <a:r>
              <a:rPr lang="en-US" sz="2000" b="1" dirty="0">
                <a:ea typeface="Verdana" pitchFamily="34" charset="0"/>
              </a:rPr>
              <a:t>temp</a:t>
            </a:r>
            <a:r>
              <a:rPr lang="en-US" sz="2000" dirty="0">
                <a:ea typeface="Verdana" pitchFamily="34" charset="0"/>
              </a:rPr>
              <a:t> is </a:t>
            </a:r>
            <a:r>
              <a:rPr lang="en-US" sz="2000" dirty="0" smtClean="0">
                <a:ea typeface="Verdana" pitchFamily="34" charset="0"/>
              </a:rPr>
              <a:t>	the </a:t>
            </a:r>
            <a:r>
              <a:rPr lang="en-US" sz="2000" b="1" dirty="0" smtClean="0">
                <a:ea typeface="Verdana" pitchFamily="34" charset="0"/>
              </a:rPr>
              <a:t>n-1</a:t>
            </a:r>
            <a:r>
              <a:rPr lang="en-US" sz="2000" b="1" baseline="30000" dirty="0" smtClean="0">
                <a:ea typeface="Verdana" pitchFamily="34" charset="0"/>
              </a:rPr>
              <a:t>th</a:t>
            </a:r>
            <a:r>
              <a:rPr lang="en-US" sz="2000" b="1" dirty="0">
                <a:ea typeface="Verdana" pitchFamily="34" charset="0"/>
              </a:rPr>
              <a:t> node</a:t>
            </a:r>
            <a:r>
              <a:rPr lang="en-US" sz="2000" dirty="0" smtClean="0">
                <a:ea typeface="Verdana" pitchFamily="34" charset="0"/>
              </a:rPr>
              <a:t>).</a:t>
            </a:r>
          </a:p>
          <a:p>
            <a:pPr marL="0" indent="0">
              <a:buNone/>
            </a:pPr>
            <a:endParaRPr lang="en-US" sz="2000" dirty="0" smtClean="0">
              <a:ea typeface="Verdana" pitchFamily="34" charset="0"/>
            </a:endParaRPr>
          </a:p>
          <a:p>
            <a:pPr marL="0" indent="0">
              <a:buNone/>
            </a:pPr>
            <a:r>
              <a:rPr lang="en-US" sz="2000" b="1" dirty="0" smtClean="0"/>
              <a:t>Step 6: 	</a:t>
            </a:r>
            <a:r>
              <a:rPr lang="en-US" sz="2000" dirty="0" smtClean="0"/>
              <a:t>Now </a:t>
            </a:r>
            <a:r>
              <a:rPr lang="en-US" sz="2000" dirty="0"/>
              <a:t>at last connect the </a:t>
            </a:r>
            <a:r>
              <a:rPr lang="en-US" sz="2000" b="1" dirty="0"/>
              <a:t>n-1</a:t>
            </a:r>
            <a:r>
              <a:rPr lang="en-US" sz="2000" b="1" baseline="30000" dirty="0"/>
              <a:t>th</a:t>
            </a:r>
            <a:r>
              <a:rPr lang="en-US" sz="2000" b="1" dirty="0"/>
              <a:t> node </a:t>
            </a:r>
            <a:r>
              <a:rPr lang="en-US" sz="2000" dirty="0"/>
              <a:t>with the </a:t>
            </a:r>
            <a:r>
              <a:rPr lang="en-US" sz="2000" b="1" dirty="0"/>
              <a:t>new node </a:t>
            </a:r>
            <a:r>
              <a:rPr lang="en-US" sz="2000" dirty="0"/>
              <a:t>i.e. the </a:t>
            </a:r>
            <a:r>
              <a:rPr lang="en-US" sz="2000" b="1" dirty="0"/>
              <a:t>n-1</a:t>
            </a:r>
            <a:r>
              <a:rPr lang="en-US" sz="2000" b="1" baseline="30000" dirty="0"/>
              <a:t>th</a:t>
            </a:r>
            <a:r>
              <a:rPr lang="en-US" sz="2000" b="1" dirty="0"/>
              <a:t> node </a:t>
            </a:r>
            <a:r>
              <a:rPr lang="en-US" sz="2000" dirty="0"/>
              <a:t>will </a:t>
            </a:r>
            <a:r>
              <a:rPr lang="en-US" sz="2000" dirty="0" smtClean="0"/>
              <a:t>	now </a:t>
            </a:r>
            <a:r>
              <a:rPr lang="en-US" sz="2000" dirty="0"/>
              <a:t>point to </a:t>
            </a:r>
            <a:r>
              <a:rPr lang="en-US" sz="2000" b="1" dirty="0"/>
              <a:t>new node</a:t>
            </a:r>
            <a:r>
              <a:rPr lang="en-US" sz="2000" dirty="0"/>
              <a:t>. (</a:t>
            </a:r>
            <a:r>
              <a:rPr lang="en-US" sz="2000" b="1" dirty="0"/>
              <a:t>temp-&gt;next = newNode</a:t>
            </a:r>
            <a:r>
              <a:rPr lang="en-US" sz="2000" dirty="0"/>
              <a:t> where </a:t>
            </a:r>
            <a:r>
              <a:rPr lang="en-US" sz="2000" b="1" dirty="0"/>
              <a:t>temp </a:t>
            </a:r>
            <a:r>
              <a:rPr lang="en-US" sz="2000" dirty="0"/>
              <a:t>is the </a:t>
            </a:r>
            <a:endParaRPr lang="en-US" sz="2000" dirty="0" smtClean="0"/>
          </a:p>
          <a:p>
            <a:pPr marL="0" indent="0">
              <a:buNone/>
            </a:pPr>
            <a:r>
              <a:rPr lang="en-US" sz="2000" dirty="0"/>
              <a:t>	</a:t>
            </a:r>
            <a:r>
              <a:rPr lang="en-US" sz="2000" b="1" dirty="0" smtClean="0"/>
              <a:t>n-1</a:t>
            </a:r>
            <a:r>
              <a:rPr lang="en-US" sz="2000" b="1" baseline="30000" dirty="0" smtClean="0"/>
              <a:t>th</a:t>
            </a:r>
            <a:r>
              <a:rPr lang="en-US" sz="2000" b="1" dirty="0"/>
              <a:t> node</a:t>
            </a:r>
            <a:r>
              <a:rPr lang="en-US" sz="2000" dirty="0"/>
              <a:t>).</a:t>
            </a:r>
            <a:endParaRPr lang="en-US" sz="2000" dirty="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28344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785"/>
            <a:ext cx="8839200" cy="211881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74485"/>
            <a:ext cx="8839200" cy="22022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629150"/>
            <a:ext cx="8839200" cy="2152650"/>
          </a:xfrm>
          <a:prstGeom prst="rect">
            <a:avLst/>
          </a:prstGeom>
        </p:spPr>
      </p:pic>
      <p:grpSp>
        <p:nvGrpSpPr>
          <p:cNvPr id="9" name="Group 8"/>
          <p:cNvGrpSpPr/>
          <p:nvPr/>
        </p:nvGrpSpPr>
        <p:grpSpPr>
          <a:xfrm>
            <a:off x="2514600" y="926068"/>
            <a:ext cx="4191000" cy="369332"/>
            <a:chOff x="2514600" y="926068"/>
            <a:chExt cx="4191000" cy="369332"/>
          </a:xfrm>
        </p:grpSpPr>
        <p:sp>
          <p:nvSpPr>
            <p:cNvPr id="7" name="TextBox 6"/>
            <p:cNvSpPr txBox="1"/>
            <p:nvPr/>
          </p:nvSpPr>
          <p:spPr>
            <a:xfrm>
              <a:off x="2514600" y="926068"/>
              <a:ext cx="20574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 / temp</a:t>
              </a:r>
              <a:endParaRPr lang="en-US" dirty="0">
                <a:solidFill>
                  <a:srgbClr val="FF0000"/>
                </a:solidFill>
              </a:endParaRPr>
            </a:p>
          </p:txBody>
        </p:sp>
        <p:sp>
          <p:nvSpPr>
            <p:cNvPr id="8" name="TextBox 7"/>
            <p:cNvSpPr txBox="1"/>
            <p:nvPr/>
          </p:nvSpPr>
          <p:spPr>
            <a:xfrm>
              <a:off x="5257800" y="926068"/>
              <a:ext cx="14478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a:t>
              </a:r>
              <a:endParaRPr lang="en-US" b="1" dirty="0">
                <a:solidFill>
                  <a:srgbClr val="FF0000"/>
                </a:solidFill>
              </a:endParaRPr>
            </a:p>
          </p:txBody>
        </p:sp>
      </p:grpSp>
      <p:grpSp>
        <p:nvGrpSpPr>
          <p:cNvPr id="10" name="Group 9"/>
          <p:cNvGrpSpPr/>
          <p:nvPr/>
        </p:nvGrpSpPr>
        <p:grpSpPr>
          <a:xfrm>
            <a:off x="2514600" y="3212068"/>
            <a:ext cx="4876800" cy="369332"/>
            <a:chOff x="2514600" y="926068"/>
            <a:chExt cx="4191000" cy="369332"/>
          </a:xfrm>
        </p:grpSpPr>
        <p:sp>
          <p:nvSpPr>
            <p:cNvPr id="11" name="TextBox 10"/>
            <p:cNvSpPr txBox="1"/>
            <p:nvPr/>
          </p:nvSpPr>
          <p:spPr>
            <a:xfrm>
              <a:off x="2514600" y="926068"/>
              <a:ext cx="20574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 / temp</a:t>
              </a:r>
              <a:endParaRPr lang="en-US" dirty="0">
                <a:solidFill>
                  <a:srgbClr val="FF0000"/>
                </a:solidFill>
              </a:endParaRPr>
            </a:p>
          </p:txBody>
        </p:sp>
        <p:sp>
          <p:nvSpPr>
            <p:cNvPr id="12" name="TextBox 11"/>
            <p:cNvSpPr txBox="1"/>
            <p:nvPr/>
          </p:nvSpPr>
          <p:spPr>
            <a:xfrm>
              <a:off x="5257800" y="926068"/>
              <a:ext cx="14478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a:t>
              </a:r>
              <a:endParaRPr lang="en-US" b="1" dirty="0">
                <a:solidFill>
                  <a:srgbClr val="FF0000"/>
                </a:solidFill>
              </a:endParaRPr>
            </a:p>
          </p:txBody>
        </p:sp>
      </p:grpSp>
      <p:grpSp>
        <p:nvGrpSpPr>
          <p:cNvPr id="13" name="Group 12"/>
          <p:cNvGrpSpPr/>
          <p:nvPr/>
        </p:nvGrpSpPr>
        <p:grpSpPr>
          <a:xfrm>
            <a:off x="2438400" y="4444484"/>
            <a:ext cx="4572000" cy="369332"/>
            <a:chOff x="2514600" y="926068"/>
            <a:chExt cx="4191000" cy="369332"/>
          </a:xfrm>
        </p:grpSpPr>
        <p:sp>
          <p:nvSpPr>
            <p:cNvPr id="14" name="TextBox 13"/>
            <p:cNvSpPr txBox="1"/>
            <p:nvPr/>
          </p:nvSpPr>
          <p:spPr>
            <a:xfrm>
              <a:off x="2514600" y="926068"/>
              <a:ext cx="20574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 / temp</a:t>
              </a:r>
              <a:endParaRPr lang="en-US" dirty="0">
                <a:solidFill>
                  <a:srgbClr val="FF0000"/>
                </a:solidFill>
              </a:endParaRPr>
            </a:p>
          </p:txBody>
        </p:sp>
        <p:sp>
          <p:nvSpPr>
            <p:cNvPr id="15" name="TextBox 14"/>
            <p:cNvSpPr txBox="1"/>
            <p:nvPr/>
          </p:nvSpPr>
          <p:spPr>
            <a:xfrm>
              <a:off x="5257800" y="926068"/>
              <a:ext cx="1447800" cy="369332"/>
            </a:xfrm>
            <a:prstGeom prst="rect">
              <a:avLst/>
            </a:prstGeom>
            <a:noFill/>
          </p:spPr>
          <p:txBody>
            <a:bodyPr wrap="square" rtlCol="0">
              <a:spAutoFit/>
            </a:bodyPr>
            <a:lstStyle/>
            <a:p>
              <a:r>
                <a:rPr lang="en-US" b="1" dirty="0" smtClean="0">
                  <a:solidFill>
                    <a:srgbClr val="FF0000"/>
                  </a:solidFill>
                </a:rPr>
                <a:t>n+1</a:t>
              </a:r>
              <a:r>
                <a:rPr lang="en-US" b="1" baseline="30000" dirty="0" smtClean="0">
                  <a:solidFill>
                    <a:srgbClr val="FF0000"/>
                  </a:solidFill>
                </a:rPr>
                <a:t>th</a:t>
              </a:r>
              <a:r>
                <a:rPr lang="en-US" b="1" dirty="0" smtClean="0">
                  <a:solidFill>
                    <a:srgbClr val="FF0000"/>
                  </a:solidFill>
                </a:rPr>
                <a:t> node</a:t>
              </a:r>
              <a:endParaRPr lang="en-US" b="1" dirty="0">
                <a:solidFill>
                  <a:srgbClr val="FF0000"/>
                </a:solidFill>
              </a:endParaRPr>
            </a:p>
          </p:txBody>
        </p:sp>
      </p:grpSp>
      <p:sp>
        <p:nvSpPr>
          <p:cNvPr id="3" name="Footer Placeholder 2"/>
          <p:cNvSpPr>
            <a:spLocks noGrp="1"/>
          </p:cNvSpPr>
          <p:nvPr>
            <p:ph type="ftr" sz="quarter" idx="11"/>
          </p:nvPr>
        </p:nvSpPr>
        <p:spPr>
          <a:xfrm>
            <a:off x="533400" y="6391990"/>
            <a:ext cx="2895600" cy="365125"/>
          </a:xfrm>
        </p:spPr>
        <p:txBody>
          <a:bodyPr/>
          <a:lstStyle/>
          <a:p>
            <a:r>
              <a:rPr lang="en-US" smtClean="0"/>
              <a:t>Er. Jendi Bade Shrestha</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28344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lgn="ctr">
              <a:buNone/>
            </a:pPr>
            <a:endParaRPr lang="en-US" b="1" dirty="0" smtClean="0">
              <a:solidFill>
                <a:srgbClr val="FF0000"/>
              </a:solidFill>
            </a:endParaRPr>
          </a:p>
          <a:p>
            <a:pPr marL="0" indent="0" algn="ctr">
              <a:buNone/>
            </a:pPr>
            <a:endParaRPr lang="en-US" b="1" dirty="0">
              <a:solidFill>
                <a:srgbClr val="FF0000"/>
              </a:solidFill>
            </a:endParaRPr>
          </a:p>
          <a:p>
            <a:pPr marL="0" indent="0" algn="ctr">
              <a:buNone/>
            </a:pPr>
            <a:endParaRPr lang="en-US" sz="2400" b="1" dirty="0" smtClean="0">
              <a:solidFill>
                <a:srgbClr val="FF0000"/>
              </a:solidFill>
              <a:latin typeface="Verdana" pitchFamily="34" charset="0"/>
              <a:ea typeface="Verdana" pitchFamily="34" charset="0"/>
            </a:endParaRPr>
          </a:p>
          <a:p>
            <a:pPr marL="0" indent="0" algn="ctr">
              <a:buNone/>
            </a:pPr>
            <a:r>
              <a:rPr lang="en-US" sz="2400" b="1" dirty="0" smtClean="0">
                <a:solidFill>
                  <a:srgbClr val="FF0000"/>
                </a:solidFill>
                <a:latin typeface="Verdana" pitchFamily="34" charset="0"/>
                <a:ea typeface="Verdana" pitchFamily="34" charset="0"/>
              </a:rPr>
              <a:t>Program 4</a:t>
            </a:r>
            <a:endParaRPr lang="en-US" sz="2400" b="1" dirty="0">
              <a:solidFill>
                <a:srgbClr val="FF0000"/>
              </a:solidFill>
              <a:latin typeface="Verdana" pitchFamily="34" charset="0"/>
              <a:ea typeface="Verdana" pitchFamily="34" charset="0"/>
            </a:endParaRPr>
          </a:p>
          <a:p>
            <a:pPr marL="0" indent="0">
              <a:buNone/>
            </a:pPr>
            <a:r>
              <a:rPr lang="en-US" sz="2400" b="1" dirty="0">
                <a:solidFill>
                  <a:srgbClr val="00B050"/>
                </a:solidFill>
                <a:latin typeface="Verdana" pitchFamily="34" charset="0"/>
                <a:ea typeface="Verdana" pitchFamily="34" charset="0"/>
              </a:rPr>
              <a:t>WAP in C to create a singly linked list of n nodes and insert a </a:t>
            </a:r>
            <a:r>
              <a:rPr lang="en-US" sz="2400" b="1" dirty="0" smtClean="0">
                <a:solidFill>
                  <a:srgbClr val="00B050"/>
                </a:solidFill>
                <a:latin typeface="Verdana" pitchFamily="34" charset="0"/>
                <a:ea typeface="Verdana" pitchFamily="34" charset="0"/>
              </a:rPr>
              <a:t>new node at </a:t>
            </a:r>
            <a:r>
              <a:rPr lang="en-US" sz="2400" b="1" dirty="0">
                <a:solidFill>
                  <a:srgbClr val="00B050"/>
                </a:solidFill>
                <a:latin typeface="Verdana" pitchFamily="34" charset="0"/>
                <a:ea typeface="Verdana" pitchFamily="34" charset="0"/>
              </a:rPr>
              <a:t>the </a:t>
            </a:r>
            <a:r>
              <a:rPr lang="en-US" sz="2400" b="1" dirty="0" smtClean="0">
                <a:solidFill>
                  <a:srgbClr val="FF0000"/>
                </a:solidFill>
                <a:latin typeface="Verdana" pitchFamily="34" charset="0"/>
                <a:ea typeface="Verdana" pitchFamily="34" charset="0"/>
              </a:rPr>
              <a:t>middle </a:t>
            </a:r>
            <a:r>
              <a:rPr lang="en-US" sz="2400" b="1" dirty="0">
                <a:latin typeface="Verdana" pitchFamily="34" charset="0"/>
                <a:ea typeface="Verdana" pitchFamily="34" charset="0"/>
              </a:rPr>
              <a:t>(or at any position)</a:t>
            </a:r>
            <a:r>
              <a:rPr lang="en-US" sz="2400" b="1" dirty="0" smtClean="0">
                <a:solidFill>
                  <a:srgbClr val="00B050"/>
                </a:solidFill>
                <a:latin typeface="Verdana" pitchFamily="34" charset="0"/>
                <a:ea typeface="Verdana" pitchFamily="34" charset="0"/>
              </a:rPr>
              <a:t> </a:t>
            </a:r>
            <a:r>
              <a:rPr lang="en-US" sz="2400" b="1" dirty="0">
                <a:solidFill>
                  <a:srgbClr val="00B050"/>
                </a:solidFill>
                <a:latin typeface="Verdana" pitchFamily="34" charset="0"/>
                <a:ea typeface="Verdana" pitchFamily="34" charset="0"/>
              </a:rPr>
              <a:t>of the singly linked list.</a:t>
            </a:r>
          </a:p>
          <a:p>
            <a:pPr marL="0" indent="0">
              <a:buNone/>
            </a:pPr>
            <a:endParaRPr lang="en-US" sz="4800" b="1" dirty="0">
              <a:solidFill>
                <a:srgbClr val="92D050"/>
              </a:solidFill>
              <a:latin typeface="Bookman Old Style" pitchFamily="18" charset="0"/>
            </a:endParaRPr>
          </a:p>
          <a:p>
            <a:pPr marL="0" indent="0">
              <a:buNone/>
            </a:pPr>
            <a:endParaRPr lang="en-US" sz="4800" b="1" dirty="0">
              <a:solidFill>
                <a:srgbClr val="92D050"/>
              </a:solidFill>
              <a:latin typeface="Bookman Old Style" pitchFamily="18" charset="0"/>
            </a:endParaRPr>
          </a:p>
          <a:p>
            <a:pPr marL="0" indent="0">
              <a:buNone/>
            </a:pPr>
            <a:r>
              <a:rPr lang="en-US" sz="2400" b="1" dirty="0">
                <a:solidFill>
                  <a:srgbClr val="FF0000"/>
                </a:solidFill>
                <a:latin typeface="Bookman Old Style" pitchFamily="18" charset="0"/>
              </a:rPr>
              <a:t>Note: type this link for code.</a:t>
            </a:r>
          </a:p>
          <a:p>
            <a:pPr marL="0" indent="0">
              <a:buNone/>
            </a:pPr>
            <a:r>
              <a:rPr lang="en-US" sz="2400" dirty="0">
                <a:latin typeface="Bookman Old Style" pitchFamily="18" charset="0"/>
              </a:rPr>
              <a:t>https://codeforwin.org/2015/09/c-program-to-insert-node-at-middle-of-singly-linked-list.html</a:t>
            </a: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7475306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b="1" dirty="0"/>
              <a:t>/**</a:t>
            </a:r>
          </a:p>
          <a:p>
            <a:pPr marL="0" indent="0">
              <a:buNone/>
            </a:pPr>
            <a:r>
              <a:rPr lang="en-US" b="1" dirty="0"/>
              <a:t> * C program to insert new node at the middle of Singly Linked List</a:t>
            </a:r>
          </a:p>
          <a:p>
            <a:pPr marL="0" indent="0">
              <a:buNone/>
            </a:pPr>
            <a:r>
              <a:rPr lang="en-US" b="1" dirty="0"/>
              <a:t> */</a:t>
            </a:r>
          </a:p>
          <a:p>
            <a:pPr marL="0" indent="0">
              <a:buNone/>
            </a:pP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endParaRPr lang="en-US" dirty="0"/>
          </a:p>
          <a:p>
            <a:pPr marL="0" indent="0">
              <a:buNone/>
            </a:pPr>
            <a:r>
              <a:rPr lang="en-US" dirty="0"/>
              <a:t>/* Structure of a node */</a:t>
            </a:r>
          </a:p>
          <a:p>
            <a:pPr marL="0" indent="0">
              <a:buNone/>
            </a:pPr>
            <a:r>
              <a:rPr lang="en-US" dirty="0" err="1"/>
              <a:t>struct</a:t>
            </a:r>
            <a:r>
              <a:rPr lang="en-US" dirty="0"/>
              <a:t> node {</a:t>
            </a:r>
          </a:p>
          <a:p>
            <a:pPr marL="0" indent="0">
              <a:buNone/>
            </a:pPr>
            <a:r>
              <a:rPr lang="en-US" dirty="0"/>
              <a:t>    </a:t>
            </a:r>
            <a:r>
              <a:rPr lang="en-US" dirty="0" err="1"/>
              <a:t>int</a:t>
            </a:r>
            <a:r>
              <a:rPr lang="en-US" dirty="0"/>
              <a:t> data;          // Data</a:t>
            </a:r>
          </a:p>
          <a:p>
            <a:pPr marL="0" indent="0">
              <a:buNone/>
            </a:pPr>
            <a:r>
              <a:rPr lang="en-US" dirty="0"/>
              <a:t>    </a:t>
            </a:r>
            <a:r>
              <a:rPr lang="en-US" dirty="0" err="1"/>
              <a:t>struct</a:t>
            </a:r>
            <a:r>
              <a:rPr lang="en-US" dirty="0"/>
              <a:t> node *next; // Address</a:t>
            </a:r>
          </a:p>
          <a:p>
            <a:pPr marL="0" indent="0">
              <a:buNone/>
            </a:pPr>
            <a:r>
              <a:rPr lang="en-US" dirty="0"/>
              <a:t>}*head;</a:t>
            </a:r>
          </a:p>
          <a:p>
            <a:pPr marL="0" indent="0">
              <a:buNone/>
            </a:pPr>
            <a:endParaRPr lang="en-US" dirty="0"/>
          </a:p>
          <a:p>
            <a:pPr marL="0" indent="0">
              <a:buNone/>
            </a:pPr>
            <a:endParaRPr lang="en-US" dirty="0"/>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insertNodeAtMiddle</a:t>
            </a:r>
            <a:r>
              <a:rPr lang="en-US" dirty="0"/>
              <a:t>(</a:t>
            </a:r>
            <a:r>
              <a:rPr lang="en-US" dirty="0" err="1"/>
              <a:t>int</a:t>
            </a:r>
            <a:r>
              <a:rPr lang="en-US" dirty="0"/>
              <a:t> data, </a:t>
            </a:r>
            <a:r>
              <a:rPr lang="en-US" dirty="0" err="1"/>
              <a:t>int</a:t>
            </a:r>
            <a:r>
              <a:rPr lang="en-US" dirty="0"/>
              <a:t> position);</a:t>
            </a:r>
          </a:p>
          <a:p>
            <a:pPr marL="0" indent="0">
              <a:buNone/>
            </a:pPr>
            <a:r>
              <a:rPr lang="en-US" dirty="0"/>
              <a:t>void </a:t>
            </a:r>
            <a:r>
              <a:rPr lang="en-US" dirty="0" err="1"/>
              <a:t>displayList</a:t>
            </a:r>
            <a:r>
              <a:rPr lang="en-US" dirty="0"/>
              <a:t>();</a:t>
            </a:r>
          </a:p>
          <a:p>
            <a:pPr marL="0" indent="0">
              <a:buNone/>
            </a:pPr>
            <a:endParaRPr lang="en-US" dirty="0"/>
          </a:p>
          <a:p>
            <a:pPr marL="0" indent="0">
              <a:buNone/>
            </a:pPr>
            <a:endParaRPr lang="en-US" dirty="0"/>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n, data, position;</a:t>
            </a:r>
          </a:p>
          <a:p>
            <a:pPr marL="0" indent="0">
              <a:buNone/>
            </a:pPr>
            <a:r>
              <a:rPr lang="en-US" dirty="0"/>
              <a:t>    </a:t>
            </a:r>
            <a:r>
              <a:rPr lang="en-US" dirty="0" err="1"/>
              <a:t>clrscr</a:t>
            </a:r>
            <a:r>
              <a:rPr lang="en-US" dirty="0"/>
              <a:t>();</a:t>
            </a:r>
          </a:p>
          <a:p>
            <a:pPr marL="0" indent="0">
              <a:buNone/>
            </a:pPr>
            <a:endParaRPr lang="en-US" dirty="0"/>
          </a:p>
          <a:p>
            <a:pPr marL="0" indent="0">
              <a:buNone/>
            </a:pPr>
            <a:r>
              <a:rPr lang="en-US" dirty="0"/>
              <a:t>    /*</a:t>
            </a:r>
          </a:p>
          <a:p>
            <a:pPr marL="0" indent="0">
              <a:buNone/>
            </a:pPr>
            <a:r>
              <a:rPr lang="en-US" dirty="0"/>
              <a:t>     * Create a singly linked list of n nodes</a:t>
            </a:r>
          </a:p>
          <a:p>
            <a:pPr marL="0" indent="0">
              <a:buNone/>
            </a:pPr>
            <a:r>
              <a:rPr lang="en-US" dirty="0"/>
              <a:t>     */</a:t>
            </a:r>
          </a:p>
          <a:p>
            <a:pPr marL="0" indent="0">
              <a:buNone/>
            </a:pPr>
            <a:r>
              <a:rPr lang="en-US" dirty="0"/>
              <a:t>    </a:t>
            </a:r>
            <a:r>
              <a:rPr lang="en-US" dirty="0" err="1"/>
              <a:t>printf</a:t>
            </a:r>
            <a:r>
              <a:rPr lang="en-US" dirty="0"/>
              <a:t>("Enter the total number of nodes: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endParaRPr lang="en-US" dirty="0"/>
          </a:p>
          <a:p>
            <a:pPr marL="0" indent="0">
              <a:buNone/>
            </a:pPr>
            <a:r>
              <a:rPr lang="en-US" dirty="0"/>
              <a:t>    /*</a:t>
            </a:r>
          </a:p>
          <a:p>
            <a:pPr marL="0" indent="0">
              <a:buNone/>
            </a:pPr>
            <a:r>
              <a:rPr lang="en-US" dirty="0"/>
              <a:t>     * Insert data at middle of the singly linked list</a:t>
            </a:r>
          </a:p>
          <a:p>
            <a:pPr marL="0" indent="0">
              <a:buNone/>
            </a:pPr>
            <a:r>
              <a:rPr lang="en-US" dirty="0"/>
              <a:t>     */</a:t>
            </a:r>
          </a:p>
          <a:p>
            <a:pPr marL="0" indent="0">
              <a:buNone/>
            </a:pPr>
            <a:r>
              <a:rPr lang="en-US" dirty="0"/>
              <a:t>    </a:t>
            </a:r>
            <a:r>
              <a:rPr lang="en-US" dirty="0" err="1"/>
              <a:t>printf</a:t>
            </a:r>
            <a:r>
              <a:rPr lang="en-US" dirty="0"/>
              <a:t>("Enter data to insert at middle of the list: ");</a:t>
            </a:r>
          </a:p>
          <a:p>
            <a:pPr marL="0" indent="0">
              <a:buNone/>
            </a:pPr>
            <a:r>
              <a:rPr lang="en-US" dirty="0"/>
              <a:t>    </a:t>
            </a:r>
            <a:r>
              <a:rPr lang="en-US" dirty="0" err="1"/>
              <a:t>scanf</a:t>
            </a:r>
            <a:r>
              <a:rPr lang="en-US" dirty="0"/>
              <a:t>("%d", &amp;data);</a:t>
            </a:r>
          </a:p>
          <a:p>
            <a:pPr marL="0" indent="0">
              <a:buNone/>
            </a:pPr>
            <a:r>
              <a:rPr lang="en-US" dirty="0"/>
              <a:t>    </a:t>
            </a:r>
            <a:r>
              <a:rPr lang="en-US" dirty="0" err="1"/>
              <a:t>printf</a:t>
            </a:r>
            <a:r>
              <a:rPr lang="en-US" dirty="0"/>
              <a:t>("Enter the position to insert new node: " );</a:t>
            </a:r>
          </a:p>
          <a:p>
            <a:pPr marL="0" indent="0">
              <a:buNone/>
            </a:pPr>
            <a:r>
              <a:rPr lang="en-US" dirty="0"/>
              <a:t>    </a:t>
            </a:r>
            <a:r>
              <a:rPr lang="en-US" dirty="0" err="1"/>
              <a:t>scanf</a:t>
            </a:r>
            <a:r>
              <a:rPr lang="en-US" dirty="0"/>
              <a:t>("%d", &amp;position);</a:t>
            </a:r>
          </a:p>
          <a:p>
            <a:pPr marL="0" indent="0">
              <a:buNone/>
            </a:pPr>
            <a:r>
              <a:rPr lang="en-US" dirty="0"/>
              <a:t>    </a:t>
            </a:r>
            <a:r>
              <a:rPr lang="en-US" dirty="0" err="1"/>
              <a:t>insertNodeAtMiddle</a:t>
            </a:r>
            <a:r>
              <a:rPr lang="en-US" dirty="0"/>
              <a:t>(data, position);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28344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514350" indent="-514350">
              <a:buFont typeface="+mj-lt"/>
              <a:buAutoNum type="arabicPeriod" startAt="40"/>
            </a:pPr>
            <a:r>
              <a:rPr lang="en-US" dirty="0" smtClean="0"/>
              <a:t>/*</a:t>
            </a:r>
            <a:endParaRPr lang="en-US" dirty="0"/>
          </a:p>
          <a:p>
            <a:pPr marL="0" indent="0">
              <a:buNone/>
            </a:pPr>
            <a:r>
              <a:rPr lang="en-US" dirty="0"/>
              <a:t> * Create a list of n nodes</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struct</a:t>
            </a:r>
            <a:r>
              <a:rPr lang="en-US" dirty="0"/>
              <a:t> node *newNode, *temp;</a:t>
            </a:r>
          </a:p>
          <a:p>
            <a:pPr marL="0" indent="0">
              <a:buNone/>
            </a:pPr>
            <a:r>
              <a:rPr lang="en-US" dirty="0"/>
              <a:t>    </a:t>
            </a:r>
            <a:r>
              <a:rPr lang="en-US" dirty="0" err="1"/>
              <a:t>int</a:t>
            </a:r>
            <a:r>
              <a:rPr lang="en-US" dirty="0"/>
              <a:t> data, i;</a:t>
            </a:r>
          </a:p>
          <a:p>
            <a:pPr marL="0" indent="0">
              <a:buNone/>
            </a:pPr>
            <a:endParaRPr lang="en-US" dirty="0"/>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p>
          <a:p>
            <a:pPr marL="0" indent="0">
              <a:buNone/>
            </a:pPr>
            <a:r>
              <a:rPr lang="en-US" dirty="0"/>
              <a:t>     * If unable to allocate memory for head node</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p>
          <a:p>
            <a:pPr marL="0" indent="0">
              <a:buNone/>
            </a:pPr>
            <a:r>
              <a:rPr lang="en-US" dirty="0"/>
              <a:t>	 * Input data of node from the user</a:t>
            </a:r>
          </a:p>
          <a:p>
            <a:pPr marL="0" indent="0">
              <a:buNone/>
            </a:pPr>
            <a:r>
              <a:rPr lang="en-US" dirty="0"/>
              <a:t>	 */</a:t>
            </a:r>
          </a:p>
          <a:p>
            <a:pPr marL="0" indent="0">
              <a:buNone/>
            </a:pPr>
            <a:r>
              <a:rPr lang="en-US" dirty="0"/>
              <a:t>	</a:t>
            </a:r>
            <a:r>
              <a:rPr lang="en-US" dirty="0" err="1"/>
              <a:t>printf</a:t>
            </a:r>
            <a:r>
              <a:rPr lang="en-US" dirty="0"/>
              <a:t>("Enter the data of node 1: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 // Link the data field with data</a:t>
            </a:r>
          </a:p>
          <a:p>
            <a:pPr marL="0" indent="0">
              <a:buNone/>
            </a:pPr>
            <a:r>
              <a:rPr lang="en-US" dirty="0"/>
              <a:t>	head-&gt;next = NULL; // Link the address field to NULL</a:t>
            </a:r>
          </a:p>
          <a:p>
            <a:pPr marL="0" indent="0">
              <a:buNone/>
            </a:pPr>
            <a:endParaRPr lang="en-US" dirty="0"/>
          </a:p>
          <a:p>
            <a:pPr marL="0" indent="0">
              <a:buNone/>
            </a:pPr>
            <a:r>
              <a:rPr lang="en-US" dirty="0"/>
              <a:t>	temp = head;</a:t>
            </a:r>
          </a:p>
          <a:p>
            <a:pPr marL="0" indent="0">
              <a:buNone/>
            </a:pPr>
            <a:endParaRPr lang="en-US" dirty="0"/>
          </a:p>
          <a:p>
            <a:pPr marL="0" indent="0">
              <a:buNone/>
            </a:pPr>
            <a:r>
              <a:rPr lang="en-US" dirty="0"/>
              <a:t>	/*</a:t>
            </a:r>
          </a:p>
          <a:p>
            <a:pPr marL="0" indent="0">
              <a:buNone/>
            </a:pPr>
            <a:r>
              <a:rPr lang="en-US" dirty="0"/>
              <a:t>	 * Creates n nodes and adds to linked list</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 If memory is not allocated for newNode */</a:t>
            </a:r>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break;</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("Enter the data of node %d: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 // Link the data field of newNode with data</a:t>
            </a:r>
          </a:p>
          <a:p>
            <a:pPr marL="0" indent="0">
              <a:buNone/>
            </a:pPr>
            <a:r>
              <a:rPr lang="en-US" dirty="0"/>
              <a:t>		newNode-&gt;next = NULL; // Link the address field of newNode with NULL</a:t>
            </a:r>
          </a:p>
          <a:p>
            <a:pPr marL="0" indent="0">
              <a:buNone/>
            </a:pPr>
            <a:endParaRPr lang="en-US" dirty="0"/>
          </a:p>
          <a:p>
            <a:pPr marL="0" indent="0">
              <a:buNone/>
            </a:pPr>
            <a:r>
              <a:rPr lang="en-US" dirty="0"/>
              <a:t>		temp-&gt;next = newNode; // Link previous node i.e. temp to the newNode</a:t>
            </a:r>
          </a:p>
          <a:p>
            <a:pPr marL="0" indent="0">
              <a:buNone/>
            </a:pPr>
            <a:r>
              <a:rPr lang="en-US" dirty="0"/>
              <a:t>		temp = temp-&gt;next;</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("SINGLY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32737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514350" indent="-514350">
              <a:buFont typeface="+mj-lt"/>
              <a:buAutoNum type="arabicPeriod" startAt="90"/>
            </a:pPr>
            <a:r>
              <a:rPr lang="en-US" dirty="0" smtClean="0"/>
              <a:t>/*</a:t>
            </a:r>
            <a:endParaRPr lang="en-US" dirty="0"/>
          </a:p>
          <a:p>
            <a:pPr marL="0" indent="0">
              <a:buNone/>
            </a:pPr>
            <a:r>
              <a:rPr lang="en-US" dirty="0"/>
              <a:t> * Creates a new node and inserts at middle of the linked list.</a:t>
            </a:r>
          </a:p>
          <a:p>
            <a:pPr marL="0" indent="0">
              <a:buNone/>
            </a:pPr>
            <a:r>
              <a:rPr lang="en-US" dirty="0"/>
              <a:t> */</a:t>
            </a:r>
          </a:p>
          <a:p>
            <a:pPr marL="0" indent="0">
              <a:buNone/>
            </a:pPr>
            <a:r>
              <a:rPr lang="en-US" dirty="0"/>
              <a:t>void </a:t>
            </a:r>
            <a:r>
              <a:rPr lang="en-US" dirty="0" err="1"/>
              <a:t>insertNodeAtMiddle</a:t>
            </a:r>
            <a:r>
              <a:rPr lang="en-US" dirty="0"/>
              <a:t>(</a:t>
            </a:r>
            <a:r>
              <a:rPr lang="en-US" dirty="0" err="1"/>
              <a:t>int</a:t>
            </a:r>
            <a:r>
              <a:rPr lang="en-US" dirty="0"/>
              <a:t> data, </a:t>
            </a:r>
            <a:r>
              <a:rPr lang="en-US" dirty="0" err="1"/>
              <a:t>int</a:t>
            </a:r>
            <a:r>
              <a:rPr lang="en-US" dirty="0"/>
              <a:t> position)</a:t>
            </a:r>
          </a:p>
          <a:p>
            <a:pPr marL="0" indent="0">
              <a:buNone/>
            </a:pPr>
            <a:r>
              <a:rPr lang="en-US" dirty="0"/>
              <a:t>{</a:t>
            </a:r>
          </a:p>
          <a:p>
            <a:pPr marL="0" indent="0">
              <a:buNone/>
            </a:pPr>
            <a:r>
              <a:rPr lang="en-US" dirty="0"/>
              <a:t>    </a:t>
            </a:r>
            <a:r>
              <a:rPr lang="en-US" dirty="0" err="1"/>
              <a:t>int</a:t>
            </a:r>
            <a:r>
              <a:rPr lang="en-US" dirty="0"/>
              <a:t> i;</a:t>
            </a:r>
          </a:p>
          <a:p>
            <a:pPr marL="0" indent="0">
              <a:buNone/>
            </a:pPr>
            <a:r>
              <a:rPr lang="en-US" dirty="0"/>
              <a:t>    </a:t>
            </a:r>
            <a:r>
              <a:rPr lang="en-US" dirty="0" err="1"/>
              <a:t>struct</a:t>
            </a:r>
            <a:r>
              <a:rPr lang="en-US" dirty="0"/>
              <a:t> node *newNode, *temp;</a:t>
            </a:r>
          </a:p>
          <a:p>
            <a:pPr marL="0" indent="0">
              <a:buNone/>
            </a:pPr>
            <a:endParaRPr lang="en-US" dirty="0"/>
          </a:p>
          <a:p>
            <a:pPr marL="0" indent="0">
              <a:buNone/>
            </a:pPr>
            <a:r>
              <a:rPr lang="en-US" dirty="0"/>
              <a:t>    newNode = (</a:t>
            </a:r>
            <a:r>
              <a:rPr lang="en-US" dirty="0" err="1"/>
              <a:t>struct</a:t>
            </a:r>
            <a:r>
              <a:rPr lang="en-US" dirty="0"/>
              <a:t> node*)</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newNode-&gt;data = data; // Link data part</a:t>
            </a:r>
          </a:p>
          <a:p>
            <a:pPr marL="0" indent="0">
              <a:buNone/>
            </a:pPr>
            <a:r>
              <a:rPr lang="en-US" dirty="0"/>
              <a:t>	newNode-&gt;next = NULL;</a:t>
            </a:r>
          </a:p>
          <a:p>
            <a:pPr marL="0" indent="0">
              <a:buNone/>
            </a:pPr>
            <a:endParaRPr lang="en-US" dirty="0"/>
          </a:p>
          <a:p>
            <a:pPr marL="0" indent="0">
              <a:buNone/>
            </a:pPr>
            <a:r>
              <a:rPr lang="en-US" dirty="0"/>
              <a:t>	temp = head;</a:t>
            </a:r>
          </a:p>
          <a:p>
            <a:pPr marL="0" indent="0">
              <a:buNone/>
            </a:pPr>
            <a:endParaRPr lang="en-US" dirty="0"/>
          </a:p>
          <a:p>
            <a:pPr marL="0" indent="0">
              <a:buNone/>
            </a:pPr>
            <a:r>
              <a:rPr lang="en-US" dirty="0"/>
              <a:t>	/*</a:t>
            </a:r>
          </a:p>
          <a:p>
            <a:pPr marL="0" indent="0">
              <a:buNone/>
            </a:pPr>
            <a:r>
              <a:rPr lang="en-US" dirty="0"/>
              <a:t>	 * Traverse to the n-1 position</a:t>
            </a:r>
          </a:p>
          <a:p>
            <a:pPr marL="0" indent="0">
              <a:buNone/>
            </a:pPr>
            <a:r>
              <a:rPr lang="en-US" dirty="0"/>
              <a:t>	 */</a:t>
            </a:r>
          </a:p>
          <a:p>
            <a:pPr marL="0" indent="0">
              <a:buNone/>
            </a:pPr>
            <a:r>
              <a:rPr lang="en-US" dirty="0"/>
              <a:t>	for(i=2; i&lt;=position-1; i++)</a:t>
            </a:r>
          </a:p>
          <a:p>
            <a:pPr marL="0" indent="0">
              <a:buNone/>
            </a:pPr>
            <a:r>
              <a:rPr lang="en-US" dirty="0"/>
              <a:t>	{</a:t>
            </a:r>
          </a:p>
          <a:p>
            <a:pPr marL="0" indent="0">
              <a:buNone/>
            </a:pPr>
            <a:r>
              <a:rPr lang="en-US" dirty="0"/>
              <a:t>	    temp = temp-&gt;next;</a:t>
            </a:r>
          </a:p>
          <a:p>
            <a:pPr marL="0" indent="0">
              <a:buNone/>
            </a:pPr>
            <a:endParaRPr lang="en-US" dirty="0"/>
          </a:p>
          <a:p>
            <a:pPr marL="0" indent="0">
              <a:buNone/>
            </a:pPr>
            <a:r>
              <a:rPr lang="en-US" dirty="0"/>
              <a:t>	    if(temp == NULL)</a:t>
            </a:r>
          </a:p>
          <a:p>
            <a:pPr marL="0" indent="0">
              <a:buNone/>
            </a:pPr>
            <a:r>
              <a:rPr lang="en-US" dirty="0"/>
              <a:t>		break;</a:t>
            </a:r>
          </a:p>
          <a:p>
            <a:pPr marL="0" indent="0">
              <a:buNone/>
            </a:pPr>
            <a:r>
              <a:rPr lang="en-US" dirty="0"/>
              <a:t>	}</a:t>
            </a:r>
          </a:p>
          <a:p>
            <a:pPr marL="0" indent="0">
              <a:buNone/>
            </a:pPr>
            <a:endParaRPr lang="en-US" dirty="0"/>
          </a:p>
          <a:p>
            <a:pPr marL="0" indent="0">
              <a:buNone/>
            </a:pPr>
            <a:r>
              <a:rPr lang="en-US" dirty="0"/>
              <a:t>	if(temp != NULL)</a:t>
            </a:r>
          </a:p>
          <a:p>
            <a:pPr marL="0" indent="0">
              <a:buNone/>
            </a:pPr>
            <a:r>
              <a:rPr lang="en-US" dirty="0"/>
              <a:t>	{</a:t>
            </a:r>
          </a:p>
          <a:p>
            <a:pPr marL="0" indent="0">
              <a:buNone/>
            </a:pPr>
            <a:r>
              <a:rPr lang="en-US" dirty="0"/>
              <a:t>	    /* Link address part of new node */</a:t>
            </a:r>
          </a:p>
          <a:p>
            <a:pPr marL="0" indent="0">
              <a:buNone/>
            </a:pPr>
            <a:r>
              <a:rPr lang="en-US" dirty="0"/>
              <a:t>	    newNode-&gt;next = temp-&gt;next;</a:t>
            </a:r>
          </a:p>
          <a:p>
            <a:pPr marL="0" indent="0">
              <a:buNone/>
            </a:pPr>
            <a:endParaRPr lang="en-US" dirty="0"/>
          </a:p>
          <a:p>
            <a:pPr marL="0" indent="0">
              <a:buNone/>
            </a:pPr>
            <a:r>
              <a:rPr lang="en-US" dirty="0"/>
              <a:t>	    /* Link address part of n-1 node */</a:t>
            </a:r>
          </a:p>
          <a:p>
            <a:pPr marL="0" indent="0">
              <a:buNone/>
            </a:pPr>
            <a:r>
              <a:rPr lang="en-US" dirty="0"/>
              <a:t>	    temp-&gt;next = newNode;</a:t>
            </a:r>
          </a:p>
          <a:p>
            <a:pPr marL="0" indent="0">
              <a:buNone/>
            </a:pPr>
            <a:endParaRPr lang="en-US" dirty="0"/>
          </a:p>
          <a:p>
            <a:pPr marL="0" indent="0">
              <a:buNone/>
            </a:pPr>
            <a:r>
              <a:rPr lang="en-US" dirty="0"/>
              <a:t>	    </a:t>
            </a:r>
            <a:r>
              <a:rPr lang="en-US" dirty="0" err="1"/>
              <a:t>printf</a:t>
            </a:r>
            <a:r>
              <a:rPr lang="en-US" dirty="0"/>
              <a:t>("DATA INSERTED SUCCESSFULLY\n");</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("UNABLE TO INSERT DATA AT THE GIVEN POSITION\n");</a:t>
            </a:r>
          </a:p>
          <a:p>
            <a:pPr marL="0" indent="0">
              <a:buNone/>
            </a:pPr>
            <a:r>
              <a:rPr lang="en-US" dirty="0"/>
              <a:t>	}</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32737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55000" lnSpcReduction="20000"/>
          </a:bodyPr>
          <a:lstStyle/>
          <a:p>
            <a:pPr marL="0" indent="0">
              <a:buNone/>
            </a:pPr>
            <a:r>
              <a:rPr lang="en-US" dirty="0" smtClean="0"/>
              <a:t>/*</a:t>
            </a:r>
            <a:endParaRPr lang="en-US" dirty="0"/>
          </a:p>
          <a:p>
            <a:pPr marL="0" indent="0">
              <a:buNone/>
            </a:pPr>
            <a:r>
              <a:rPr lang="en-US" dirty="0"/>
              <a:t> * Display entire list</a:t>
            </a:r>
          </a:p>
          <a:p>
            <a:pPr marL="0" indent="0">
              <a:buNone/>
            </a:pPr>
            <a:r>
              <a:rPr lang="en-US" dirty="0"/>
              <a:t> */</a:t>
            </a:r>
          </a:p>
          <a:p>
            <a:pPr marL="0" indent="0">
              <a:buNone/>
            </a:pPr>
            <a:r>
              <a:rPr lang="en-US" dirty="0"/>
              <a:t>void </a:t>
            </a:r>
            <a:r>
              <a:rPr lang="en-US" dirty="0" err="1"/>
              <a:t>displayList</a:t>
            </a:r>
            <a:r>
              <a:rPr lang="en-US" dirty="0"/>
              <a:t>()</a:t>
            </a:r>
          </a:p>
          <a:p>
            <a:pPr marL="0" indent="0">
              <a:buNone/>
            </a:pPr>
            <a:r>
              <a:rPr lang="en-US" dirty="0"/>
              <a:t>{</a:t>
            </a:r>
          </a:p>
          <a:p>
            <a:pPr marL="0" indent="0">
              <a:buNone/>
            </a:pPr>
            <a:r>
              <a:rPr lang="en-US" dirty="0"/>
              <a:t>    </a:t>
            </a:r>
            <a:r>
              <a:rPr lang="en-US" dirty="0" err="1"/>
              <a:t>struct</a:t>
            </a:r>
            <a:r>
              <a:rPr lang="en-US" dirty="0"/>
              <a:t> node *temp;</a:t>
            </a:r>
          </a:p>
          <a:p>
            <a:pPr marL="0" indent="0">
              <a:buNone/>
            </a:pPr>
            <a:endParaRPr lang="en-US" dirty="0"/>
          </a:p>
          <a:p>
            <a:pPr marL="0" indent="0">
              <a:buNone/>
            </a:pPr>
            <a:r>
              <a:rPr lang="en-US" dirty="0"/>
              <a:t>    /*</a:t>
            </a:r>
          </a:p>
          <a:p>
            <a:pPr marL="0" indent="0">
              <a:buNone/>
            </a:pPr>
            <a:r>
              <a:rPr lang="en-US" dirty="0"/>
              <a:t>     * If the list is empty i.e. head = NULL</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head;</a:t>
            </a:r>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 %d\n", temp-&gt;data); // Print data of current node</a:t>
            </a:r>
          </a:p>
          <a:p>
            <a:pPr marL="0" indent="0">
              <a:buNone/>
            </a:pPr>
            <a:r>
              <a:rPr lang="en-US" dirty="0"/>
              <a:t>	    temp = temp-&gt;next;                 // Move to next node</a:t>
            </a:r>
          </a:p>
          <a:p>
            <a:pPr marL="0" indent="0">
              <a:buNone/>
            </a:pPr>
            <a:r>
              <a:rPr lang="en-US" dirty="0"/>
              <a:t>	}</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3273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Bookman Old Style" pitchFamily="18" charset="0"/>
              </a:rPr>
              <a:t>Output:</a:t>
            </a:r>
          </a:p>
          <a:p>
            <a:pPr marL="0" indent="0">
              <a:buNone/>
            </a:pPr>
            <a:endParaRPr lang="en-US" sz="2400" b="1" dirty="0">
              <a:solidFill>
                <a:srgbClr val="FF0000"/>
              </a:solidFill>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03" y="587968"/>
            <a:ext cx="8610600" cy="5156021"/>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3273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b="1" dirty="0" smtClean="0">
                <a:solidFill>
                  <a:srgbClr val="FF0000"/>
                </a:solidFill>
                <a:latin typeface="Verdana" pitchFamily="34" charset="0"/>
                <a:ea typeface="Verdana" pitchFamily="34" charset="0"/>
              </a:rPr>
              <a:t>3. Deletion</a:t>
            </a:r>
          </a:p>
          <a:p>
            <a:pPr marL="0" indent="0">
              <a:buNone/>
            </a:pPr>
            <a:endParaRPr lang="en-US" b="1" dirty="0">
              <a:solidFill>
                <a:srgbClr val="FF0000"/>
              </a:solidFill>
              <a:latin typeface="Verdana" pitchFamily="34" charset="0"/>
              <a:ea typeface="Verdana" pitchFamily="34" charset="0"/>
            </a:endParaRPr>
          </a:p>
          <a:p>
            <a:pPr marL="0" indent="0">
              <a:buNone/>
            </a:pPr>
            <a:r>
              <a:rPr lang="en-US" sz="2400" dirty="0">
                <a:latin typeface="Verdana" pitchFamily="34" charset="0"/>
                <a:ea typeface="Verdana" pitchFamily="34" charset="0"/>
              </a:rPr>
              <a:t>In a single linked list, the deletion operation can be performed in three ways. They are as follows</a:t>
            </a:r>
            <a:r>
              <a:rPr lang="en-US" sz="2400" dirty="0" smtClean="0">
                <a:latin typeface="Verdana" pitchFamily="34" charset="0"/>
                <a:ea typeface="Verdana" pitchFamily="34" charset="0"/>
              </a:rPr>
              <a:t>.</a:t>
            </a:r>
          </a:p>
          <a:p>
            <a:pPr marL="0" indent="0">
              <a:buNone/>
            </a:pPr>
            <a:endParaRPr lang="en-US" sz="2400"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from Beginning of the </a:t>
            </a:r>
            <a:r>
              <a:rPr lang="en-US" sz="2400" b="1" dirty="0" smtClean="0">
                <a:latin typeface="Verdana" pitchFamily="34" charset="0"/>
                <a:ea typeface="Verdana" pitchFamily="34" charset="0"/>
              </a:rPr>
              <a:t>list</a:t>
            </a:r>
          </a:p>
          <a:p>
            <a:pPr marL="457200" indent="-457200">
              <a:buFont typeface="+mj-lt"/>
              <a:buAutoNum type="alphaLcPeriod"/>
            </a:pPr>
            <a:endParaRPr lang="en-US" sz="2400" b="1"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from End of the </a:t>
            </a:r>
            <a:r>
              <a:rPr lang="en-US" sz="2400" b="1" dirty="0" smtClean="0">
                <a:latin typeface="Verdana" pitchFamily="34" charset="0"/>
                <a:ea typeface="Verdana" pitchFamily="34" charset="0"/>
              </a:rPr>
              <a:t>list</a:t>
            </a:r>
          </a:p>
          <a:p>
            <a:pPr marL="457200" indent="-457200">
              <a:buFont typeface="+mj-lt"/>
              <a:buAutoNum type="alphaLcPeriod"/>
            </a:pPr>
            <a:endParaRPr lang="en-US" sz="2400" b="1" dirty="0">
              <a:latin typeface="Verdana" pitchFamily="34" charset="0"/>
              <a:ea typeface="Verdana" pitchFamily="34" charset="0"/>
            </a:endParaRPr>
          </a:p>
          <a:p>
            <a:pPr marL="457200" indent="-457200">
              <a:buFont typeface="+mj-lt"/>
              <a:buAutoNum type="alphaLcPeriod"/>
            </a:pPr>
            <a:r>
              <a:rPr lang="en-US" sz="2400" b="1" dirty="0">
                <a:latin typeface="Verdana" pitchFamily="34" charset="0"/>
                <a:ea typeface="Verdana" pitchFamily="34" charset="0"/>
              </a:rPr>
              <a:t>Deleting a Specific </a:t>
            </a:r>
            <a:r>
              <a:rPr lang="en-US" sz="2400" b="1" dirty="0" smtClean="0">
                <a:latin typeface="Verdana" pitchFamily="34" charset="0"/>
                <a:ea typeface="Verdana" pitchFamily="34" charset="0"/>
              </a:rPr>
              <a:t>Node(i.e middle </a:t>
            </a:r>
            <a:r>
              <a:rPr lang="en-US" sz="2400" b="1" dirty="0">
                <a:latin typeface="Verdana" pitchFamily="34" charset="0"/>
                <a:ea typeface="Verdana" pitchFamily="34" charset="0"/>
              </a:rPr>
              <a:t>node </a:t>
            </a:r>
            <a:r>
              <a:rPr lang="en-US" sz="2400" b="1" dirty="0" smtClean="0">
                <a:latin typeface="Verdana" pitchFamily="34" charset="0"/>
                <a:ea typeface="Verdana" pitchFamily="34" charset="0"/>
              </a:rPr>
              <a:t>or </a:t>
            </a:r>
            <a:r>
              <a:rPr lang="en-US" sz="2400" b="1" dirty="0">
                <a:latin typeface="Verdana" pitchFamily="34" charset="0"/>
                <a:ea typeface="Verdana" pitchFamily="34" charset="0"/>
              </a:rPr>
              <a:t>at any </a:t>
            </a:r>
            <a:r>
              <a:rPr lang="en-US" sz="2400" b="1" dirty="0" smtClean="0">
                <a:latin typeface="Verdana" pitchFamily="34" charset="0"/>
                <a:ea typeface="Verdana" pitchFamily="34" charset="0"/>
              </a:rPr>
              <a:t>position)</a:t>
            </a:r>
            <a:endParaRPr lang="en-US" sz="2400" b="1" dirty="0">
              <a:latin typeface="Verdana" pitchFamily="34" charset="0"/>
              <a:ea typeface="Verdana" pitchFamily="34" charset="0"/>
            </a:endParaRPr>
          </a:p>
          <a:p>
            <a:pPr marL="0" indent="0">
              <a:buNone/>
            </a:pPr>
            <a:endParaRPr lang="en-US" sz="2400" b="1"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43273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lnSpc>
                <a:spcPct val="150000"/>
              </a:lnSpc>
              <a:buNone/>
            </a:pPr>
            <a:r>
              <a:rPr lang="en-US" sz="2800" b="1" dirty="0">
                <a:solidFill>
                  <a:srgbClr val="FF0000"/>
                </a:solidFill>
                <a:latin typeface="Bookman Old Style" pitchFamily="18" charset="0"/>
              </a:rPr>
              <a:t>Types of Linked </a:t>
            </a:r>
            <a:r>
              <a:rPr lang="en-US" sz="2800" b="1" dirty="0" smtClean="0">
                <a:solidFill>
                  <a:srgbClr val="FF0000"/>
                </a:solidFill>
                <a:latin typeface="Bookman Old Style" pitchFamily="18" charset="0"/>
              </a:rPr>
              <a:t>List:</a:t>
            </a:r>
            <a:endParaRPr lang="en-US" sz="2800" b="1" dirty="0">
              <a:solidFill>
                <a:srgbClr val="FF0000"/>
              </a:solidFill>
              <a:latin typeface="Bookman Old Style" pitchFamily="18" charset="0"/>
            </a:endParaRPr>
          </a:p>
          <a:p>
            <a:pPr marL="0" indent="0">
              <a:lnSpc>
                <a:spcPct val="150000"/>
              </a:lnSpc>
              <a:buNone/>
            </a:pPr>
            <a:r>
              <a:rPr lang="en-US" sz="2800" dirty="0">
                <a:latin typeface="Bookman Old Style" pitchFamily="18" charset="0"/>
              </a:rPr>
              <a:t>Following are the various types of linked list.</a:t>
            </a:r>
          </a:p>
          <a:p>
            <a:pPr marL="514350" indent="-514350">
              <a:lnSpc>
                <a:spcPct val="150000"/>
              </a:lnSpc>
              <a:buAutoNum type="arabicPeriod"/>
            </a:pPr>
            <a:r>
              <a:rPr lang="en-US" sz="2800" b="1" dirty="0" smtClean="0">
                <a:latin typeface="Bookman Old Style" pitchFamily="18" charset="0"/>
              </a:rPr>
              <a:t>Singly </a:t>
            </a:r>
            <a:r>
              <a:rPr lang="en-US" sz="2800" b="1" dirty="0">
                <a:latin typeface="Bookman Old Style" pitchFamily="18" charset="0"/>
              </a:rPr>
              <a:t>Linked List (</a:t>
            </a:r>
            <a:r>
              <a:rPr lang="en-US" sz="2800" b="1" dirty="0" err="1">
                <a:latin typeface="Bookman Old Style" pitchFamily="18" charset="0"/>
              </a:rPr>
              <a:t>Uni</a:t>
            </a:r>
            <a:r>
              <a:rPr lang="en-US" sz="2800" b="1" dirty="0">
                <a:latin typeface="Bookman Old Style" pitchFamily="18" charset="0"/>
              </a:rPr>
              <a:t>-directional)</a:t>
            </a:r>
            <a:endParaRPr lang="en-US" sz="2800" b="1" dirty="0" smtClean="0">
              <a:latin typeface="Bookman Old Style" pitchFamily="18" charset="0"/>
            </a:endParaRPr>
          </a:p>
          <a:p>
            <a:pPr marL="514350" indent="-514350">
              <a:lnSpc>
                <a:spcPct val="150000"/>
              </a:lnSpc>
              <a:buAutoNum type="arabicPeriod"/>
            </a:pPr>
            <a:endParaRPr lang="en-US" sz="2800" b="1" dirty="0" smtClean="0">
              <a:latin typeface="Bookman Old Style" pitchFamily="18" charset="0"/>
            </a:endParaRPr>
          </a:p>
          <a:p>
            <a:pPr marL="514350" indent="-514350">
              <a:lnSpc>
                <a:spcPct val="150000"/>
              </a:lnSpc>
              <a:buAutoNum type="arabicPeriod"/>
            </a:pPr>
            <a:r>
              <a:rPr lang="en-US" sz="2800" b="1" dirty="0" smtClean="0">
                <a:latin typeface="Bookman Old Style" pitchFamily="18" charset="0"/>
              </a:rPr>
              <a:t>Doubly </a:t>
            </a:r>
            <a:r>
              <a:rPr lang="en-US" sz="2800" b="1" dirty="0">
                <a:latin typeface="Bookman Old Style" pitchFamily="18" charset="0"/>
              </a:rPr>
              <a:t>Linked List (Bi-directional)</a:t>
            </a:r>
            <a:endParaRPr lang="en-US" sz="2800" b="1" dirty="0" smtClean="0">
              <a:latin typeface="Bookman Old Style" pitchFamily="18" charset="0"/>
            </a:endParaRPr>
          </a:p>
          <a:p>
            <a:pPr marL="514350" indent="-514350">
              <a:lnSpc>
                <a:spcPct val="150000"/>
              </a:lnSpc>
              <a:buAutoNum type="arabicPeriod"/>
            </a:pPr>
            <a:endParaRPr lang="en-US" sz="2800" b="1" dirty="0" smtClean="0">
              <a:latin typeface="Bookman Old Style" pitchFamily="18" charset="0"/>
            </a:endParaRPr>
          </a:p>
          <a:p>
            <a:pPr marL="514350" indent="-514350">
              <a:lnSpc>
                <a:spcPct val="150000"/>
              </a:lnSpc>
              <a:buAutoNum type="arabicPeriod"/>
            </a:pPr>
            <a:r>
              <a:rPr lang="en-US" sz="2800" b="1" dirty="0" smtClean="0">
                <a:latin typeface="Bookman Old Style" pitchFamily="18" charset="0"/>
              </a:rPr>
              <a:t>Circular </a:t>
            </a:r>
            <a:r>
              <a:rPr lang="en-US" sz="2800" b="1" dirty="0">
                <a:latin typeface="Bookman Old Style" pitchFamily="18" charset="0"/>
              </a:rPr>
              <a:t>Linked List</a:t>
            </a:r>
          </a:p>
          <a:p>
            <a:pPr marL="0" indent="0">
              <a:buNone/>
            </a:pPr>
            <a:endParaRPr lang="en-US" sz="2800" b="1"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a:t>
            </a:r>
            <a:r>
              <a:rPr lang="en-US" sz="2800" b="1" dirty="0">
                <a:solidFill>
                  <a:srgbClr val="FF0000"/>
                </a:solidFill>
                <a:latin typeface="Verdana" pitchFamily="34" charset="0"/>
                <a:ea typeface="Verdana" pitchFamily="34" charset="0"/>
              </a:rPr>
              <a:t>to delete first node from singly linked </a:t>
            </a:r>
            <a:r>
              <a:rPr lang="en-US" sz="2800" b="1" dirty="0" smtClean="0">
                <a:solidFill>
                  <a:srgbClr val="FF0000"/>
                </a:solidFill>
                <a:latin typeface="Verdana" pitchFamily="34" charset="0"/>
                <a:ea typeface="Verdana" pitchFamily="34" charset="0"/>
              </a:rPr>
              <a:t>list</a:t>
            </a: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marL="0" indent="0">
              <a:buNone/>
            </a:pPr>
            <a:r>
              <a:rPr lang="en-US" sz="2800" b="1" dirty="0" smtClean="0">
                <a:solidFill>
                  <a:srgbClr val="FF0000"/>
                </a:solidFill>
                <a:latin typeface="Verdana" pitchFamily="34" charset="0"/>
                <a:ea typeface="Verdana" pitchFamily="34" charset="0"/>
              </a:rPr>
              <a:t>NOTE:</a:t>
            </a:r>
            <a:endParaRPr lang="en-US" sz="2800" b="1" dirty="0">
              <a:solidFill>
                <a:srgbClr val="FF0000"/>
              </a:solidFill>
              <a:latin typeface="Verdana" pitchFamily="34" charset="0"/>
              <a:ea typeface="Verdana" pitchFamily="34" charset="0"/>
            </a:endParaRPr>
          </a:p>
          <a:p>
            <a:pPr marL="0" indent="0">
              <a:buNone/>
            </a:pPr>
            <a:r>
              <a:rPr lang="en-US" sz="2800" b="1" dirty="0" smtClean="0">
                <a:solidFill>
                  <a:srgbClr val="FF0000"/>
                </a:solidFill>
                <a:latin typeface="Verdana" pitchFamily="34" charset="0"/>
                <a:ea typeface="Verdana" pitchFamily="34" charset="0"/>
              </a:rPr>
              <a:t>[Good site for DSA]</a:t>
            </a:r>
          </a:p>
          <a:p>
            <a:pPr>
              <a:buFont typeface="Wingdings" pitchFamily="2" charset="2"/>
              <a:buChar char="§"/>
            </a:pPr>
            <a:r>
              <a:rPr lang="en-US" sz="2800" dirty="0">
                <a:latin typeface="Verdana" pitchFamily="34" charset="0"/>
                <a:ea typeface="Verdana" pitchFamily="34" charset="0"/>
              </a:rPr>
              <a:t>http://www.btechsmartclass.com/</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432737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Verdana" pitchFamily="34" charset="0"/>
                <a:ea typeface="Verdana" pitchFamily="34" charset="0"/>
              </a:rPr>
              <a:t>a. Deleting </a:t>
            </a:r>
            <a:r>
              <a:rPr lang="en-US" sz="2400" b="1" dirty="0">
                <a:solidFill>
                  <a:srgbClr val="FF0000"/>
                </a:solidFill>
                <a:latin typeface="Verdana" pitchFamily="34" charset="0"/>
                <a:ea typeface="Verdana" pitchFamily="34" charset="0"/>
              </a:rPr>
              <a:t>from Beginning of the list</a:t>
            </a:r>
          </a:p>
          <a:p>
            <a:pPr marL="0" indent="0">
              <a:buNone/>
            </a:pPr>
            <a:r>
              <a:rPr lang="en-US" sz="2400" b="1" dirty="0" smtClean="0">
                <a:solidFill>
                  <a:srgbClr val="FF0000"/>
                </a:solidFill>
                <a:latin typeface="Verdana" pitchFamily="34" charset="0"/>
                <a:ea typeface="Verdana" pitchFamily="34" charset="0"/>
              </a:rPr>
              <a:t>Algorithm: </a:t>
            </a:r>
            <a:r>
              <a:rPr lang="en-US" sz="2400" b="1" dirty="0" smtClean="0">
                <a:solidFill>
                  <a:srgbClr val="00B050"/>
                </a:solidFill>
                <a:latin typeface="Verdana" pitchFamily="34" charset="0"/>
                <a:ea typeface="Verdana" pitchFamily="34" charset="0"/>
              </a:rPr>
              <a:t>[Method 1]</a:t>
            </a:r>
          </a:p>
          <a:p>
            <a:pPr marL="0" indent="0">
              <a:buNone/>
            </a:pPr>
            <a:r>
              <a:rPr lang="en-US" sz="2000" b="1" dirty="0">
                <a:latin typeface="Verdana" pitchFamily="34" charset="0"/>
                <a:ea typeface="Verdana" pitchFamily="34" charset="0"/>
              </a:rPr>
              <a:t>Step 1:</a:t>
            </a:r>
            <a:r>
              <a:rPr lang="en-US" sz="2000" dirty="0">
                <a:latin typeface="Verdana" pitchFamily="34" charset="0"/>
                <a:ea typeface="Verdana" pitchFamily="34" charset="0"/>
              </a:rPr>
              <a:t> Check whether list is </a:t>
            </a:r>
            <a:r>
              <a:rPr lang="en-US" sz="2000" b="1" dirty="0">
                <a:latin typeface="Verdana" pitchFamily="34" charset="0"/>
                <a:ea typeface="Verdana" pitchFamily="34" charset="0"/>
              </a:rPr>
              <a:t>Empty</a:t>
            </a:r>
            <a:r>
              <a:rPr lang="en-US" sz="2000" dirty="0">
                <a:latin typeface="Verdana" pitchFamily="34" charset="0"/>
                <a:ea typeface="Verdana" pitchFamily="34" charset="0"/>
              </a:rPr>
              <a:t> (</a:t>
            </a:r>
            <a:r>
              <a:rPr lang="en-US" sz="2000" b="1" dirty="0">
                <a:latin typeface="Verdana" pitchFamily="34" charset="0"/>
                <a:ea typeface="Verdana" pitchFamily="34" charset="0"/>
              </a:rPr>
              <a:t>head</a:t>
            </a:r>
            <a:r>
              <a:rPr lang="en-US" sz="2000" dirty="0">
                <a:latin typeface="Verdana" pitchFamily="34" charset="0"/>
                <a:ea typeface="Verdana" pitchFamily="34" charset="0"/>
              </a:rPr>
              <a:t> == </a:t>
            </a:r>
            <a:r>
              <a:rPr lang="en-US" sz="2000" b="1" dirty="0">
                <a:latin typeface="Verdana" pitchFamily="34" charset="0"/>
                <a:ea typeface="Verdana" pitchFamily="34" charset="0"/>
              </a:rPr>
              <a:t>NULL</a:t>
            </a:r>
            <a:r>
              <a:rPr lang="en-US" sz="2000" dirty="0" smtClean="0">
                <a:latin typeface="Verdana" pitchFamily="34" charset="0"/>
                <a:ea typeface="Verdana" pitchFamily="34" charset="0"/>
              </a:rPr>
              <a:t>)</a:t>
            </a:r>
          </a:p>
          <a:p>
            <a:pPr marL="0" indent="0">
              <a:buNone/>
            </a:pPr>
            <a:endParaRPr lang="en-US" sz="2000" dirty="0">
              <a:latin typeface="Verdana" pitchFamily="34" charset="0"/>
              <a:ea typeface="Verdana" pitchFamily="34" charset="0"/>
            </a:endParaRPr>
          </a:p>
          <a:p>
            <a:pPr marL="0" indent="0">
              <a:buNone/>
            </a:pPr>
            <a:r>
              <a:rPr lang="en-US" sz="2000" b="1" dirty="0">
                <a:latin typeface="Verdana" pitchFamily="34" charset="0"/>
                <a:ea typeface="Verdana" pitchFamily="34" charset="0"/>
              </a:rPr>
              <a:t>Step 2:</a:t>
            </a:r>
            <a:r>
              <a:rPr lang="en-US" sz="2000" dirty="0">
                <a:latin typeface="Verdana" pitchFamily="34" charset="0"/>
                <a:ea typeface="Verdana" pitchFamily="34" charset="0"/>
              </a:rPr>
              <a:t> If it is </a:t>
            </a:r>
            <a:r>
              <a:rPr lang="en-US" sz="2000" b="1" dirty="0">
                <a:latin typeface="Verdana" pitchFamily="34" charset="0"/>
                <a:ea typeface="Verdana" pitchFamily="34" charset="0"/>
              </a:rPr>
              <a:t>Empty</a:t>
            </a:r>
            <a:r>
              <a:rPr lang="en-US" sz="2000" dirty="0">
                <a:latin typeface="Verdana" pitchFamily="34" charset="0"/>
                <a:ea typeface="Verdana" pitchFamily="34" charset="0"/>
              </a:rPr>
              <a:t> then, display </a:t>
            </a:r>
            <a:r>
              <a:rPr lang="en-US" sz="2000" b="1" dirty="0">
                <a:latin typeface="Verdana" pitchFamily="34" charset="0"/>
                <a:ea typeface="Verdana" pitchFamily="34" charset="0"/>
              </a:rPr>
              <a:t>'List is Empty!!! Deletion is </a:t>
            </a:r>
            <a:r>
              <a:rPr lang="en-US" sz="2000" b="1" dirty="0" smtClean="0">
                <a:latin typeface="Verdana" pitchFamily="34" charset="0"/>
                <a:ea typeface="Verdana" pitchFamily="34" charset="0"/>
              </a:rPr>
              <a:t>	not </a:t>
            </a:r>
            <a:r>
              <a:rPr lang="en-US" sz="2000" b="1" dirty="0">
                <a:latin typeface="Verdana" pitchFamily="34" charset="0"/>
                <a:ea typeface="Verdana" pitchFamily="34" charset="0"/>
              </a:rPr>
              <a:t>possible'</a:t>
            </a:r>
            <a:r>
              <a:rPr lang="en-US" sz="2000" dirty="0">
                <a:latin typeface="Verdana" pitchFamily="34" charset="0"/>
                <a:ea typeface="Verdana" pitchFamily="34" charset="0"/>
              </a:rPr>
              <a:t> and terminate the function</a:t>
            </a:r>
            <a:r>
              <a:rPr lang="en-US" sz="2000" dirty="0" smtClean="0">
                <a:latin typeface="Verdana" pitchFamily="34" charset="0"/>
                <a:ea typeface="Verdana" pitchFamily="34" charset="0"/>
              </a:rPr>
              <a:t>.</a:t>
            </a:r>
          </a:p>
          <a:p>
            <a:pPr marL="0" indent="0">
              <a:buNone/>
            </a:pPr>
            <a:endParaRPr lang="en-US" sz="2000" dirty="0">
              <a:latin typeface="Verdana" pitchFamily="34" charset="0"/>
              <a:ea typeface="Verdana" pitchFamily="34" charset="0"/>
            </a:endParaRPr>
          </a:p>
          <a:p>
            <a:pPr marL="0" indent="0">
              <a:buNone/>
            </a:pPr>
            <a:r>
              <a:rPr lang="en-US" sz="2000" b="1" dirty="0">
                <a:latin typeface="Verdana" pitchFamily="34" charset="0"/>
                <a:ea typeface="Verdana" pitchFamily="34" charset="0"/>
              </a:rPr>
              <a:t>Step 3:</a:t>
            </a:r>
            <a:r>
              <a:rPr lang="en-US" sz="2000" dirty="0">
                <a:latin typeface="Verdana" pitchFamily="34" charset="0"/>
                <a:ea typeface="Verdana" pitchFamily="34" charset="0"/>
              </a:rPr>
              <a:t> If it is </a:t>
            </a:r>
            <a:r>
              <a:rPr lang="en-US" sz="2000" b="1" dirty="0">
                <a:latin typeface="Verdana" pitchFamily="34" charset="0"/>
                <a:ea typeface="Verdana" pitchFamily="34" charset="0"/>
              </a:rPr>
              <a:t>Not Empty</a:t>
            </a:r>
            <a:r>
              <a:rPr lang="en-US" sz="2000" dirty="0">
                <a:latin typeface="Verdana" pitchFamily="34" charset="0"/>
                <a:ea typeface="Verdana" pitchFamily="34" charset="0"/>
              </a:rPr>
              <a:t> then, define a Node pointer </a:t>
            </a:r>
            <a:r>
              <a:rPr lang="en-US" sz="2000" b="1" dirty="0">
                <a:latin typeface="Verdana" pitchFamily="34" charset="0"/>
                <a:ea typeface="Verdana" pitchFamily="34" charset="0"/>
              </a:rPr>
              <a:t>'temp'</a:t>
            </a:r>
            <a:r>
              <a:rPr lang="en-US" sz="2000" dirty="0">
                <a:latin typeface="Verdana" pitchFamily="34" charset="0"/>
                <a:ea typeface="Verdana" pitchFamily="34" charset="0"/>
              </a:rPr>
              <a:t> and </a:t>
            </a:r>
            <a:r>
              <a:rPr lang="en-US" sz="2000" dirty="0" smtClean="0">
                <a:latin typeface="Verdana" pitchFamily="34" charset="0"/>
                <a:ea typeface="Verdana" pitchFamily="34" charset="0"/>
              </a:rPr>
              <a:t>	initialize </a:t>
            </a:r>
            <a:r>
              <a:rPr lang="en-US" sz="2000" dirty="0">
                <a:latin typeface="Verdana" pitchFamily="34" charset="0"/>
                <a:ea typeface="Verdana" pitchFamily="34" charset="0"/>
              </a:rPr>
              <a:t>with </a:t>
            </a:r>
            <a:r>
              <a:rPr lang="en-US" sz="2000" b="1" dirty="0">
                <a:latin typeface="Verdana" pitchFamily="34" charset="0"/>
                <a:ea typeface="Verdana" pitchFamily="34" charset="0"/>
              </a:rPr>
              <a:t>head</a:t>
            </a:r>
            <a:r>
              <a:rPr lang="en-US" sz="2000" dirty="0" smtClean="0">
                <a:latin typeface="Verdana" pitchFamily="34" charset="0"/>
                <a:ea typeface="Verdana" pitchFamily="34" charset="0"/>
              </a:rPr>
              <a:t>.</a:t>
            </a:r>
          </a:p>
          <a:p>
            <a:pPr marL="0" indent="0">
              <a:buNone/>
            </a:pPr>
            <a:endParaRPr lang="en-US" sz="2000" dirty="0">
              <a:latin typeface="Verdana" pitchFamily="34" charset="0"/>
              <a:ea typeface="Verdana" pitchFamily="34" charset="0"/>
            </a:endParaRPr>
          </a:p>
          <a:p>
            <a:pPr marL="0" indent="0">
              <a:buNone/>
            </a:pPr>
            <a:r>
              <a:rPr lang="en-US" sz="2000" b="1" dirty="0">
                <a:latin typeface="Verdana" pitchFamily="34" charset="0"/>
                <a:ea typeface="Verdana" pitchFamily="34" charset="0"/>
              </a:rPr>
              <a:t>Step 4:</a:t>
            </a:r>
            <a:r>
              <a:rPr lang="en-US" sz="2000" dirty="0">
                <a:latin typeface="Verdana" pitchFamily="34" charset="0"/>
                <a:ea typeface="Verdana" pitchFamily="34" charset="0"/>
              </a:rPr>
              <a:t> Check whether list is having only one node (</a:t>
            </a:r>
            <a:r>
              <a:rPr lang="en-US" sz="2000" b="1" dirty="0">
                <a:latin typeface="Verdana" pitchFamily="34" charset="0"/>
                <a:ea typeface="Verdana" pitchFamily="34" charset="0"/>
              </a:rPr>
              <a:t>temp → </a:t>
            </a:r>
            <a:r>
              <a:rPr lang="en-US" sz="2000" b="1" dirty="0" smtClean="0">
                <a:latin typeface="Verdana" pitchFamily="34" charset="0"/>
                <a:ea typeface="Verdana" pitchFamily="34" charset="0"/>
              </a:rPr>
              <a:t>	next</a:t>
            </a:r>
            <a:r>
              <a:rPr lang="en-US" sz="2000" dirty="0">
                <a:latin typeface="Verdana" pitchFamily="34" charset="0"/>
                <a:ea typeface="Verdana" pitchFamily="34" charset="0"/>
              </a:rPr>
              <a:t> == </a:t>
            </a:r>
            <a:r>
              <a:rPr lang="en-US" sz="2000" b="1" dirty="0">
                <a:latin typeface="Verdana" pitchFamily="34" charset="0"/>
                <a:ea typeface="Verdana" pitchFamily="34" charset="0"/>
              </a:rPr>
              <a:t>NULL</a:t>
            </a:r>
            <a:r>
              <a:rPr lang="en-US" sz="2000" dirty="0" smtClean="0">
                <a:latin typeface="Verdana" pitchFamily="34" charset="0"/>
                <a:ea typeface="Verdana" pitchFamily="34" charset="0"/>
              </a:rPr>
              <a:t>)</a:t>
            </a:r>
          </a:p>
          <a:p>
            <a:pPr marL="0" indent="0">
              <a:buNone/>
            </a:pPr>
            <a:endParaRPr lang="en-US" sz="2000" dirty="0">
              <a:latin typeface="Verdana" pitchFamily="34" charset="0"/>
              <a:ea typeface="Verdana" pitchFamily="34" charset="0"/>
            </a:endParaRPr>
          </a:p>
          <a:p>
            <a:pPr marL="0" indent="0">
              <a:buNone/>
            </a:pPr>
            <a:r>
              <a:rPr lang="en-US" sz="2000" b="1" dirty="0">
                <a:latin typeface="Verdana" pitchFamily="34" charset="0"/>
                <a:ea typeface="Verdana" pitchFamily="34" charset="0"/>
              </a:rPr>
              <a:t>Step 5:</a:t>
            </a:r>
            <a:r>
              <a:rPr lang="en-US" sz="2000" dirty="0">
                <a:latin typeface="Verdana" pitchFamily="34" charset="0"/>
                <a:ea typeface="Verdana" pitchFamily="34" charset="0"/>
              </a:rPr>
              <a:t> If it is </a:t>
            </a:r>
            <a:r>
              <a:rPr lang="en-US" sz="2000" b="1" dirty="0">
                <a:latin typeface="Verdana" pitchFamily="34" charset="0"/>
                <a:ea typeface="Verdana" pitchFamily="34" charset="0"/>
              </a:rPr>
              <a:t>TRUE</a:t>
            </a:r>
            <a:r>
              <a:rPr lang="en-US" sz="2000" dirty="0">
                <a:latin typeface="Verdana" pitchFamily="34" charset="0"/>
                <a:ea typeface="Verdana" pitchFamily="34" charset="0"/>
              </a:rPr>
              <a:t> then set </a:t>
            </a:r>
            <a:r>
              <a:rPr lang="en-US" sz="2000" b="1" dirty="0">
                <a:latin typeface="Verdana" pitchFamily="34" charset="0"/>
                <a:ea typeface="Verdana" pitchFamily="34" charset="0"/>
              </a:rPr>
              <a:t>head</a:t>
            </a:r>
            <a:r>
              <a:rPr lang="en-US" sz="2000" dirty="0">
                <a:latin typeface="Verdana" pitchFamily="34" charset="0"/>
                <a:ea typeface="Verdana" pitchFamily="34" charset="0"/>
              </a:rPr>
              <a:t> = </a:t>
            </a:r>
            <a:r>
              <a:rPr lang="en-US" sz="2000" b="1" dirty="0">
                <a:latin typeface="Verdana" pitchFamily="34" charset="0"/>
                <a:ea typeface="Verdana" pitchFamily="34" charset="0"/>
              </a:rPr>
              <a:t>NULL</a:t>
            </a:r>
            <a:r>
              <a:rPr lang="en-US" sz="2000" dirty="0">
                <a:latin typeface="Verdana" pitchFamily="34" charset="0"/>
                <a:ea typeface="Verdana" pitchFamily="34" charset="0"/>
              </a:rPr>
              <a:t> and </a:t>
            </a:r>
            <a:r>
              <a:rPr lang="en-US" sz="2000" dirty="0" smtClean="0">
                <a:latin typeface="Verdana" pitchFamily="34" charset="0"/>
                <a:ea typeface="Verdana" pitchFamily="34" charset="0"/>
              </a:rPr>
              <a:t>	delete</a:t>
            </a:r>
            <a:r>
              <a:rPr lang="en-US" sz="2000" dirty="0">
                <a:latin typeface="Verdana" pitchFamily="34" charset="0"/>
                <a:ea typeface="Verdana" pitchFamily="34" charset="0"/>
              </a:rPr>
              <a:t> </a:t>
            </a:r>
            <a:r>
              <a:rPr lang="en-US" sz="2000" b="1" dirty="0">
                <a:latin typeface="Verdana" pitchFamily="34" charset="0"/>
                <a:ea typeface="Verdana" pitchFamily="34" charset="0"/>
              </a:rPr>
              <a:t>temp</a:t>
            </a:r>
            <a:r>
              <a:rPr lang="en-US" sz="2000" dirty="0">
                <a:latin typeface="Verdana" pitchFamily="34" charset="0"/>
                <a:ea typeface="Verdana" pitchFamily="34" charset="0"/>
              </a:rPr>
              <a:t> (Setting </a:t>
            </a:r>
            <a:r>
              <a:rPr lang="en-US" sz="2000" b="1" dirty="0">
                <a:latin typeface="Verdana" pitchFamily="34" charset="0"/>
                <a:ea typeface="Verdana" pitchFamily="34" charset="0"/>
              </a:rPr>
              <a:t>Empty</a:t>
            </a:r>
            <a:r>
              <a:rPr lang="en-US" sz="2000" dirty="0">
                <a:latin typeface="Verdana" pitchFamily="34" charset="0"/>
                <a:ea typeface="Verdana" pitchFamily="34" charset="0"/>
              </a:rPr>
              <a:t> list conditions</a:t>
            </a:r>
            <a:r>
              <a:rPr lang="en-US" sz="2000" dirty="0" smtClean="0">
                <a:latin typeface="Verdana" pitchFamily="34" charset="0"/>
                <a:ea typeface="Verdana" pitchFamily="34" charset="0"/>
              </a:rPr>
              <a:t>)</a:t>
            </a:r>
          </a:p>
          <a:p>
            <a:pPr marL="0" indent="0">
              <a:buNone/>
            </a:pPr>
            <a:endParaRPr lang="en-US" sz="2000" dirty="0">
              <a:latin typeface="Verdana" pitchFamily="34" charset="0"/>
              <a:ea typeface="Verdana" pitchFamily="34" charset="0"/>
            </a:endParaRPr>
          </a:p>
          <a:p>
            <a:pPr marL="0" indent="0">
              <a:buNone/>
            </a:pPr>
            <a:r>
              <a:rPr lang="en-US" sz="2000" b="1" dirty="0">
                <a:latin typeface="Verdana" pitchFamily="34" charset="0"/>
                <a:ea typeface="Verdana" pitchFamily="34" charset="0"/>
              </a:rPr>
              <a:t>Step 6:</a:t>
            </a:r>
            <a:r>
              <a:rPr lang="en-US" sz="2000" dirty="0">
                <a:latin typeface="Verdana" pitchFamily="34" charset="0"/>
                <a:ea typeface="Verdana" pitchFamily="34" charset="0"/>
              </a:rPr>
              <a:t> If it is </a:t>
            </a:r>
            <a:r>
              <a:rPr lang="en-US" sz="2000" b="1" dirty="0">
                <a:latin typeface="Verdana" pitchFamily="34" charset="0"/>
                <a:ea typeface="Verdana" pitchFamily="34" charset="0"/>
              </a:rPr>
              <a:t>FALSE</a:t>
            </a:r>
            <a:r>
              <a:rPr lang="en-US" sz="2000" dirty="0">
                <a:latin typeface="Verdana" pitchFamily="34" charset="0"/>
                <a:ea typeface="Verdana" pitchFamily="34" charset="0"/>
              </a:rPr>
              <a:t> then set </a:t>
            </a:r>
            <a:r>
              <a:rPr lang="en-US" sz="2000" b="1" dirty="0">
                <a:latin typeface="Verdana" pitchFamily="34" charset="0"/>
                <a:ea typeface="Verdana" pitchFamily="34" charset="0"/>
              </a:rPr>
              <a:t>head</a:t>
            </a:r>
            <a:r>
              <a:rPr lang="en-US" sz="2000" dirty="0">
                <a:latin typeface="Verdana" pitchFamily="34" charset="0"/>
                <a:ea typeface="Verdana" pitchFamily="34" charset="0"/>
              </a:rPr>
              <a:t> = </a:t>
            </a:r>
            <a:r>
              <a:rPr lang="en-US" sz="2000" b="1" dirty="0">
                <a:latin typeface="Verdana" pitchFamily="34" charset="0"/>
                <a:ea typeface="Verdana" pitchFamily="34" charset="0"/>
              </a:rPr>
              <a:t>temp → next</a:t>
            </a:r>
            <a:r>
              <a:rPr lang="en-US" sz="2000" dirty="0">
                <a:latin typeface="Verdana" pitchFamily="34" charset="0"/>
                <a:ea typeface="Verdana" pitchFamily="34" charset="0"/>
              </a:rPr>
              <a:t>, and </a:t>
            </a:r>
            <a:r>
              <a:rPr lang="en-US" sz="2000" dirty="0" smtClean="0">
                <a:latin typeface="Verdana" pitchFamily="34" charset="0"/>
                <a:ea typeface="Verdana" pitchFamily="34" charset="0"/>
              </a:rPr>
              <a:t>		delete</a:t>
            </a:r>
            <a:r>
              <a:rPr lang="en-US" sz="2000" dirty="0">
                <a:latin typeface="Verdana" pitchFamily="34" charset="0"/>
                <a:ea typeface="Verdana" pitchFamily="34" charset="0"/>
              </a:rPr>
              <a:t> </a:t>
            </a:r>
            <a:r>
              <a:rPr lang="en-US" sz="2000" b="1" dirty="0">
                <a:latin typeface="Verdana" pitchFamily="34" charset="0"/>
                <a:ea typeface="Verdana" pitchFamily="34" charset="0"/>
              </a:rPr>
              <a:t>temp</a:t>
            </a:r>
            <a:r>
              <a:rPr lang="en-US" sz="2000" dirty="0">
                <a:latin typeface="Verdana" pitchFamily="34" charset="0"/>
                <a:ea typeface="Verdana" pitchFamily="34" charset="0"/>
              </a:rPr>
              <a:t>.</a:t>
            </a:r>
          </a:p>
          <a:p>
            <a:pPr marL="0" indent="0">
              <a:buNone/>
            </a:pP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2737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762000"/>
            <a:ext cx="8610600" cy="3962399"/>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707715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r>
              <a:rPr lang="en-US" sz="2400" b="1" dirty="0" smtClean="0">
                <a:solidFill>
                  <a:srgbClr val="00B050"/>
                </a:solidFill>
                <a:latin typeface="Verdana" pitchFamily="34" charset="0"/>
                <a:ea typeface="Verdana" pitchFamily="34" charset="0"/>
              </a:rPr>
              <a:t>Note: </a:t>
            </a:r>
          </a:p>
          <a:p>
            <a:pPr marL="0" indent="0">
              <a:buNone/>
            </a:pPr>
            <a:r>
              <a:rPr lang="en-US" sz="2400" b="1" dirty="0" smtClean="0">
                <a:solidFill>
                  <a:srgbClr val="FF0000"/>
                </a:solidFill>
                <a:latin typeface="Verdana" pitchFamily="34" charset="0"/>
                <a:ea typeface="Verdana" pitchFamily="34" charset="0"/>
              </a:rPr>
              <a:t>We can also make a fig like this to delete a node form beginning.</a:t>
            </a:r>
          </a:p>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latin typeface="Verdana" pitchFamily="34" charset="0"/>
              <a:ea typeface="Verdana"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2" y="1676400"/>
            <a:ext cx="8358938" cy="4557467"/>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737872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Verdana" pitchFamily="34" charset="0"/>
                <a:ea typeface="Verdana" pitchFamily="34" charset="0"/>
              </a:rPr>
              <a:t>a. Deleting from Beginning of the list</a:t>
            </a:r>
          </a:p>
          <a:p>
            <a:pPr marL="0" indent="0">
              <a:buNone/>
            </a:pPr>
            <a:r>
              <a:rPr lang="en-US" sz="2400" b="1" dirty="0">
                <a:solidFill>
                  <a:srgbClr val="FF0000"/>
                </a:solidFill>
                <a:latin typeface="Verdana" pitchFamily="34" charset="0"/>
                <a:ea typeface="Verdana" pitchFamily="34" charset="0"/>
              </a:rPr>
              <a:t>Algorithm: </a:t>
            </a:r>
            <a:r>
              <a:rPr lang="en-US" sz="2400" b="1" dirty="0">
                <a:solidFill>
                  <a:srgbClr val="00B050"/>
                </a:solidFill>
                <a:latin typeface="Verdana" pitchFamily="34" charset="0"/>
                <a:ea typeface="Verdana" pitchFamily="34" charset="0"/>
              </a:rPr>
              <a:t>[Method </a:t>
            </a:r>
            <a:r>
              <a:rPr lang="en-US" sz="2400" b="1" dirty="0" smtClean="0">
                <a:solidFill>
                  <a:srgbClr val="00B050"/>
                </a:solidFill>
                <a:latin typeface="Verdana" pitchFamily="34" charset="0"/>
                <a:ea typeface="Verdana" pitchFamily="34" charset="0"/>
              </a:rPr>
              <a:t>2]</a:t>
            </a:r>
          </a:p>
          <a:p>
            <a:pPr marL="0" indent="0">
              <a:buNone/>
            </a:pPr>
            <a:endParaRPr lang="en-US" sz="2400" b="1" dirty="0">
              <a:solidFill>
                <a:srgbClr val="00B050"/>
              </a:solidFill>
              <a:latin typeface="Verdana" pitchFamily="34" charset="0"/>
              <a:ea typeface="Verdana" pitchFamily="34" charset="0"/>
            </a:endParaRPr>
          </a:p>
          <a:p>
            <a:pPr marL="457200" lvl="0" indent="-457200">
              <a:buAutoNum type="arabicPeriod"/>
            </a:pPr>
            <a:r>
              <a:rPr lang="en-US" sz="2400" b="1" dirty="0" smtClean="0">
                <a:latin typeface="Verdana" pitchFamily="34" charset="0"/>
                <a:ea typeface="Verdana" pitchFamily="34" charset="0"/>
              </a:rPr>
              <a:t>Read </a:t>
            </a:r>
            <a:r>
              <a:rPr lang="en-US" sz="2400" b="1" dirty="0">
                <a:latin typeface="Verdana" pitchFamily="34" charset="0"/>
                <a:ea typeface="Verdana" pitchFamily="34" charset="0"/>
              </a:rPr>
              <a:t>the target node or first </a:t>
            </a:r>
            <a:r>
              <a:rPr lang="en-US" sz="2400" b="1" dirty="0" smtClean="0">
                <a:latin typeface="Verdana" pitchFamily="34" charset="0"/>
                <a:ea typeface="Verdana" pitchFamily="34" charset="0"/>
              </a:rPr>
              <a:t>node</a:t>
            </a:r>
          </a:p>
          <a:p>
            <a:pPr marL="457200" lvl="0" indent="-457200">
              <a:buAutoNum type="arabicPeriod"/>
            </a:pPr>
            <a:endParaRPr lang="en-US" sz="2400" dirty="0">
              <a:latin typeface="Verdana" pitchFamily="34" charset="0"/>
              <a:ea typeface="Verdana" pitchFamily="34" charset="0"/>
            </a:endParaRPr>
          </a:p>
          <a:p>
            <a:pPr marL="457200" lvl="0" indent="-457200">
              <a:buAutoNum type="arabicPeriod"/>
            </a:pPr>
            <a:r>
              <a:rPr lang="en-US" sz="2400" b="1" dirty="0" smtClean="0">
                <a:latin typeface="Verdana" pitchFamily="34" charset="0"/>
                <a:ea typeface="Verdana" pitchFamily="34" charset="0"/>
              </a:rPr>
              <a:t>If </a:t>
            </a:r>
            <a:r>
              <a:rPr lang="en-US" sz="2400" b="1" dirty="0">
                <a:latin typeface="Verdana" pitchFamily="34" charset="0"/>
                <a:ea typeface="Verdana" pitchFamily="34" charset="0"/>
              </a:rPr>
              <a:t>the first node is not found</a:t>
            </a:r>
            <a:endParaRPr lang="en-US" sz="2400" dirty="0">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	Display </a:t>
            </a:r>
            <a:r>
              <a:rPr lang="en-US" sz="2400" b="1" dirty="0">
                <a:latin typeface="Verdana" pitchFamily="34" charset="0"/>
                <a:ea typeface="Verdana" pitchFamily="34" charset="0"/>
              </a:rPr>
              <a:t>message and stop</a:t>
            </a:r>
            <a:endParaRPr lang="en-US" sz="2400" dirty="0">
              <a:latin typeface="Verdana" pitchFamily="34" charset="0"/>
              <a:ea typeface="Verdana" pitchFamily="34" charset="0"/>
            </a:endParaRPr>
          </a:p>
          <a:p>
            <a:pPr marL="0" indent="0">
              <a:buNone/>
            </a:pPr>
            <a:r>
              <a:rPr lang="en-US" sz="2400" b="1" dirty="0">
                <a:latin typeface="Verdana" pitchFamily="34" charset="0"/>
                <a:ea typeface="Verdana" pitchFamily="34" charset="0"/>
              </a:rPr>
              <a:t>	</a:t>
            </a:r>
            <a:endParaRPr lang="en-US" sz="2400" b="1" dirty="0" smtClean="0">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     else</a:t>
            </a:r>
          </a:p>
          <a:p>
            <a:pPr marL="0" indent="0">
              <a:buNone/>
            </a:pPr>
            <a:endParaRPr lang="en-US" sz="2400" dirty="0">
              <a:latin typeface="Verdana" pitchFamily="34" charset="0"/>
              <a:ea typeface="Verdana" pitchFamily="34" charset="0"/>
            </a:endParaRPr>
          </a:p>
          <a:p>
            <a:pPr marL="457200" lvl="0" indent="-457200">
              <a:buFont typeface="+mj-lt"/>
              <a:buAutoNum type="arabicPeriod" startAt="3"/>
            </a:pPr>
            <a:r>
              <a:rPr lang="en-US" sz="2400" b="1" dirty="0" smtClean="0">
                <a:latin typeface="Verdana" pitchFamily="34" charset="0"/>
                <a:ea typeface="Verdana" pitchFamily="34" charset="0"/>
              </a:rPr>
              <a:t>Copy </a:t>
            </a:r>
            <a:r>
              <a:rPr lang="en-US" sz="2400" b="1" dirty="0">
                <a:latin typeface="Verdana" pitchFamily="34" charset="0"/>
                <a:ea typeface="Verdana" pitchFamily="34" charset="0"/>
              </a:rPr>
              <a:t>the address from the address field of first node and assign to the </a:t>
            </a:r>
            <a:r>
              <a:rPr lang="en-US" sz="2400" b="1" dirty="0" smtClean="0">
                <a:latin typeface="Verdana" pitchFamily="34" charset="0"/>
                <a:ea typeface="Verdana" pitchFamily="34" charset="0"/>
              </a:rPr>
              <a:t>head.</a:t>
            </a:r>
          </a:p>
          <a:p>
            <a:pPr marL="457200" lvl="0" indent="-457200">
              <a:buFont typeface="+mj-lt"/>
              <a:buAutoNum type="arabicPeriod" startAt="3"/>
            </a:pPr>
            <a:endParaRPr lang="en-US" sz="2400" dirty="0">
              <a:latin typeface="Verdana" pitchFamily="34" charset="0"/>
              <a:ea typeface="Verdana" pitchFamily="34" charset="0"/>
            </a:endParaRPr>
          </a:p>
          <a:p>
            <a:pPr marL="457200" lvl="0" indent="-457200">
              <a:buFont typeface="+mj-lt"/>
              <a:buAutoNum type="arabicPeriod" startAt="3"/>
            </a:pPr>
            <a:r>
              <a:rPr lang="en-US" sz="2400" b="1" dirty="0" smtClean="0">
                <a:latin typeface="Verdana" pitchFamily="34" charset="0"/>
                <a:ea typeface="Verdana" pitchFamily="34" charset="0"/>
              </a:rPr>
              <a:t>Free </a:t>
            </a:r>
            <a:r>
              <a:rPr lang="en-US" sz="2400" b="1" dirty="0">
                <a:latin typeface="Verdana" pitchFamily="34" charset="0"/>
                <a:ea typeface="Verdana" pitchFamily="34" charset="0"/>
              </a:rPr>
              <a:t>the first node.</a:t>
            </a:r>
            <a:endParaRPr lang="en-US" sz="2400" dirty="0">
              <a:latin typeface="Verdana" pitchFamily="34" charset="0"/>
              <a:ea typeface="Verdana" pitchFamily="34" charset="0"/>
            </a:endParaRP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432737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00B050"/>
              </a:solidFill>
              <a:latin typeface="Verdana" pitchFamily="34" charset="0"/>
              <a:ea typeface="Verdana" pitchFamily="34" charset="0"/>
            </a:endParaRPr>
          </a:p>
          <a:p>
            <a:pPr marL="0" indent="0">
              <a:buNone/>
            </a:pPr>
            <a:endParaRPr lang="en-US" sz="2400" b="1" dirty="0">
              <a:solidFill>
                <a:srgbClr val="00B050"/>
              </a:solidFill>
              <a:latin typeface="Verdana" pitchFamily="34" charset="0"/>
              <a:ea typeface="Verdana" pitchFamily="34" charset="0"/>
            </a:endParaRPr>
          </a:p>
          <a:p>
            <a:pPr marL="0" indent="0">
              <a:buNone/>
            </a:pPr>
            <a:endParaRPr lang="en-US" sz="2400" b="1" dirty="0" smtClean="0">
              <a:solidFill>
                <a:srgbClr val="00B050"/>
              </a:solidFill>
              <a:latin typeface="Verdana" pitchFamily="34" charset="0"/>
              <a:ea typeface="Verdana" pitchFamily="34" charset="0"/>
            </a:endParaRPr>
          </a:p>
          <a:p>
            <a:pPr marL="0" indent="0">
              <a:buNone/>
            </a:pPr>
            <a:endParaRPr lang="en-US" sz="2400" b="1" dirty="0">
              <a:solidFill>
                <a:srgbClr val="00B050"/>
              </a:solidFill>
              <a:latin typeface="Verdana" pitchFamily="34" charset="0"/>
              <a:ea typeface="Verdana" pitchFamily="34" charset="0"/>
            </a:endParaRPr>
          </a:p>
          <a:p>
            <a:pPr marL="0" indent="0">
              <a:buNone/>
            </a:pPr>
            <a:endParaRPr lang="en-US" sz="2400" b="1" dirty="0" smtClean="0">
              <a:solidFill>
                <a:srgbClr val="00B05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5</a:t>
            </a:r>
          </a:p>
          <a:p>
            <a:pPr marL="0" indent="0">
              <a:buNone/>
            </a:pPr>
            <a:r>
              <a:rPr lang="en-US" sz="2400" b="1" dirty="0" smtClean="0">
                <a:solidFill>
                  <a:srgbClr val="FF0000"/>
                </a:solidFill>
                <a:latin typeface="Verdana" pitchFamily="34" charset="0"/>
                <a:ea typeface="Verdana" pitchFamily="34" charset="0"/>
              </a:rPr>
              <a:t>Write </a:t>
            </a:r>
            <a:r>
              <a:rPr lang="en-US" sz="2400" b="1" dirty="0">
                <a:solidFill>
                  <a:srgbClr val="FF0000"/>
                </a:solidFill>
                <a:latin typeface="Verdana" pitchFamily="34" charset="0"/>
                <a:ea typeface="Verdana" pitchFamily="34" charset="0"/>
              </a:rPr>
              <a:t>a C program to create a singly linked list of n nodes and </a:t>
            </a:r>
            <a:r>
              <a:rPr lang="en-US" sz="2400" b="1" dirty="0">
                <a:solidFill>
                  <a:srgbClr val="00B050"/>
                </a:solidFill>
                <a:latin typeface="Verdana" pitchFamily="34" charset="0"/>
                <a:ea typeface="Verdana" pitchFamily="34" charset="0"/>
              </a:rPr>
              <a:t>delete the first node </a:t>
            </a:r>
            <a:r>
              <a:rPr lang="en-US" sz="2400" b="1" dirty="0">
                <a:solidFill>
                  <a:srgbClr val="FF0000"/>
                </a:solidFill>
                <a:latin typeface="Verdana" pitchFamily="34" charset="0"/>
                <a:ea typeface="Verdana" pitchFamily="34" charset="0"/>
              </a:rPr>
              <a:t>or beginning node of the linked list</a:t>
            </a:r>
            <a:r>
              <a:rPr lang="en-US" sz="2400" b="1" dirty="0" smtClean="0">
                <a:solidFill>
                  <a:srgbClr val="FF0000"/>
                </a:solidFill>
                <a:latin typeface="Verdana" pitchFamily="34" charset="0"/>
                <a:ea typeface="Verdana" pitchFamily="34" charset="0"/>
              </a:rPr>
              <a:t>.</a:t>
            </a:r>
          </a:p>
          <a:p>
            <a:pPr marL="0" indent="0">
              <a:buNone/>
            </a:pPr>
            <a:endParaRPr lang="en-US" sz="2400" b="1" dirty="0">
              <a:solidFill>
                <a:srgbClr val="FF0000"/>
              </a:solidFill>
              <a:latin typeface="Verdana" pitchFamily="34" charset="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r>
              <a:rPr lang="en-US" sz="2400" dirty="0">
                <a:latin typeface="Verdana" pitchFamily="34" charset="0"/>
                <a:ea typeface="Verdana" pitchFamily="34" charset="0"/>
              </a:rPr>
              <a:t>https://codeforwin.org/2015/09/c-program-to-delete-first-node-of-singly-linked-list.html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432737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a:t>/**</a:t>
            </a:r>
          </a:p>
          <a:p>
            <a:pPr marL="0" indent="0">
              <a:buNone/>
            </a:pPr>
            <a:r>
              <a:rPr lang="en-US" b="1" dirty="0">
                <a:solidFill>
                  <a:srgbClr val="FF0000"/>
                </a:solidFill>
              </a:rPr>
              <a:t> * C program to delete first node</a:t>
            </a:r>
          </a:p>
          <a:p>
            <a:pPr marL="0" indent="0">
              <a:buNone/>
            </a:pPr>
            <a:r>
              <a:rPr lang="en-US" b="1" dirty="0">
                <a:solidFill>
                  <a:srgbClr val="FF0000"/>
                </a:solidFill>
              </a:rPr>
              <a:t> from Singly Linked List</a:t>
            </a:r>
          </a:p>
          <a:p>
            <a:pPr marL="0" indent="0">
              <a:buNone/>
            </a:pPr>
            <a:r>
              <a:rPr lang="en-US" dirty="0"/>
              <a:t> */</a:t>
            </a:r>
          </a:p>
          <a:p>
            <a:pPr marL="0" indent="0">
              <a:buNone/>
            </a:pP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endParaRPr lang="en-US" dirty="0"/>
          </a:p>
          <a:p>
            <a:pPr marL="0" indent="0">
              <a:buNone/>
            </a:pPr>
            <a:r>
              <a:rPr lang="en-US" dirty="0"/>
              <a:t>/* Structure of a node */</a:t>
            </a:r>
          </a:p>
          <a:p>
            <a:pPr marL="0" indent="0">
              <a:buNone/>
            </a:pPr>
            <a:r>
              <a:rPr lang="en-US" dirty="0" err="1"/>
              <a:t>struct</a:t>
            </a:r>
            <a:r>
              <a:rPr lang="en-US" dirty="0"/>
              <a:t> node {</a:t>
            </a:r>
          </a:p>
          <a:p>
            <a:pPr marL="0" indent="0">
              <a:buNone/>
            </a:pPr>
            <a:r>
              <a:rPr lang="en-US" dirty="0"/>
              <a:t>    </a:t>
            </a:r>
            <a:r>
              <a:rPr lang="en-US" dirty="0" err="1"/>
              <a:t>int</a:t>
            </a:r>
            <a:r>
              <a:rPr lang="en-US" dirty="0"/>
              <a:t> data;          // Data</a:t>
            </a:r>
          </a:p>
          <a:p>
            <a:pPr marL="0" indent="0">
              <a:buNone/>
            </a:pPr>
            <a:r>
              <a:rPr lang="en-US" dirty="0"/>
              <a:t>    </a:t>
            </a:r>
            <a:r>
              <a:rPr lang="en-US" dirty="0" err="1"/>
              <a:t>struct</a:t>
            </a:r>
            <a:r>
              <a:rPr lang="en-US" dirty="0"/>
              <a:t> node *next; // Address</a:t>
            </a:r>
          </a:p>
          <a:p>
            <a:pPr marL="0" indent="0">
              <a:buNone/>
            </a:pPr>
            <a:r>
              <a:rPr lang="en-US" dirty="0"/>
              <a:t>}*head;</a:t>
            </a:r>
          </a:p>
          <a:p>
            <a:pPr marL="0" indent="0">
              <a:buNone/>
            </a:pPr>
            <a:endParaRPr lang="en-US" dirty="0"/>
          </a:p>
          <a:p>
            <a:pPr marL="0" indent="0">
              <a:buNone/>
            </a:pPr>
            <a:endParaRPr lang="en-US" dirty="0"/>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deleteFirstNode</a:t>
            </a:r>
            <a:r>
              <a:rPr lang="en-US" dirty="0"/>
              <a:t>();</a:t>
            </a:r>
          </a:p>
          <a:p>
            <a:pPr marL="0" indent="0">
              <a:buNone/>
            </a:pPr>
            <a:r>
              <a:rPr lang="en-US" dirty="0"/>
              <a:t>void </a:t>
            </a:r>
            <a:r>
              <a:rPr lang="en-US" dirty="0" err="1"/>
              <a:t>displayList</a:t>
            </a:r>
            <a:r>
              <a:rPr lang="en-US" dirty="0"/>
              <a:t>();</a:t>
            </a:r>
          </a:p>
          <a:p>
            <a:pPr marL="0" indent="0">
              <a:buNone/>
            </a:pPr>
            <a:endParaRPr lang="en-US" dirty="0"/>
          </a:p>
          <a:p>
            <a:pPr marL="0" indent="0">
              <a:buNone/>
            </a:pPr>
            <a:endParaRPr lang="en-US" dirty="0"/>
          </a:p>
          <a:p>
            <a:pPr marL="0" indent="0">
              <a:buNone/>
            </a:pPr>
            <a:endParaRPr lang="en-US" dirty="0"/>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n, choice;</a:t>
            </a:r>
          </a:p>
          <a:p>
            <a:pPr marL="0" indent="0">
              <a:buNone/>
            </a:pPr>
            <a:r>
              <a:rPr lang="en-US" dirty="0"/>
              <a:t>    </a:t>
            </a:r>
            <a:r>
              <a:rPr lang="en-US" dirty="0" err="1"/>
              <a:t>clrscr</a:t>
            </a:r>
            <a:r>
              <a:rPr lang="en-US" dirty="0"/>
              <a:t>();</a:t>
            </a:r>
          </a:p>
          <a:p>
            <a:pPr marL="0" indent="0">
              <a:buNone/>
            </a:pPr>
            <a:endParaRPr lang="en-US" dirty="0"/>
          </a:p>
          <a:p>
            <a:pPr marL="0" indent="0">
              <a:buNone/>
            </a:pPr>
            <a:r>
              <a:rPr lang="en-US" dirty="0"/>
              <a:t>    /*</a:t>
            </a:r>
          </a:p>
          <a:p>
            <a:pPr marL="0" indent="0">
              <a:buNone/>
            </a:pPr>
            <a:r>
              <a:rPr lang="en-US" dirty="0"/>
              <a:t>     * Create a singly linked list of n nodes</a:t>
            </a:r>
          </a:p>
          <a:p>
            <a:pPr marL="0" indent="0">
              <a:buNone/>
            </a:pPr>
            <a:r>
              <a:rPr lang="en-US" dirty="0"/>
              <a:t>     */</a:t>
            </a:r>
          </a:p>
          <a:p>
            <a:pPr marL="0" indent="0">
              <a:buNone/>
            </a:pPr>
            <a:r>
              <a:rPr lang="en-US" dirty="0"/>
              <a:t>    </a:t>
            </a:r>
            <a:r>
              <a:rPr lang="en-US" dirty="0" err="1"/>
              <a:t>printf</a:t>
            </a:r>
            <a:r>
              <a:rPr lang="en-US" dirty="0"/>
              <a:t>("Enter the total number of nodes: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endParaRPr lang="en-US" dirty="0"/>
          </a:p>
          <a:p>
            <a:pPr marL="0" indent="0">
              <a:buNone/>
            </a:pPr>
            <a:r>
              <a:rPr lang="en-US" dirty="0"/>
              <a:t>    </a:t>
            </a:r>
            <a:r>
              <a:rPr lang="en-US" dirty="0" err="1"/>
              <a:t>printf</a:t>
            </a:r>
            <a:r>
              <a:rPr lang="en-US" dirty="0"/>
              <a:t>("\</a:t>
            </a:r>
            <a:r>
              <a:rPr lang="en-US" dirty="0" err="1"/>
              <a:t>nPress</a:t>
            </a:r>
            <a:r>
              <a:rPr lang="en-US" dirty="0"/>
              <a:t> 1 to delete first node: ");</a:t>
            </a:r>
          </a:p>
          <a:p>
            <a:pPr marL="0" indent="0">
              <a:buNone/>
            </a:pPr>
            <a:r>
              <a:rPr lang="en-US" dirty="0"/>
              <a:t>    </a:t>
            </a:r>
            <a:r>
              <a:rPr lang="en-US" dirty="0" err="1"/>
              <a:t>scanf</a:t>
            </a:r>
            <a:r>
              <a:rPr lang="en-US" dirty="0"/>
              <a:t>("%d", &amp;choice);</a:t>
            </a:r>
          </a:p>
          <a:p>
            <a:pPr marL="0" indent="0">
              <a:buNone/>
            </a:pPr>
            <a:endParaRPr lang="en-US" dirty="0"/>
          </a:p>
          <a:p>
            <a:pPr marL="0" indent="0">
              <a:buNone/>
            </a:pPr>
            <a:r>
              <a:rPr lang="en-US" dirty="0"/>
              <a:t>    /* Delete first node from list */</a:t>
            </a:r>
          </a:p>
          <a:p>
            <a:pPr marL="0" indent="0">
              <a:buNone/>
            </a:pPr>
            <a:r>
              <a:rPr lang="en-US" dirty="0"/>
              <a:t>    if(choice == 1)</a:t>
            </a:r>
          </a:p>
          <a:p>
            <a:pPr marL="0" indent="0">
              <a:buNone/>
            </a:pPr>
            <a:r>
              <a:rPr lang="en-US" dirty="0"/>
              <a:t>	</a:t>
            </a:r>
            <a:r>
              <a:rPr lang="en-US" dirty="0" err="1"/>
              <a:t>deleteFirstNode</a:t>
            </a:r>
            <a:r>
              <a:rPr lang="en-US" dirty="0"/>
              <a:t>();</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32737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0" indent="0">
              <a:buNone/>
            </a:pPr>
            <a:r>
              <a:rPr lang="en-US" dirty="0" smtClean="0"/>
              <a:t>/*</a:t>
            </a:r>
            <a:endParaRPr lang="en-US" dirty="0"/>
          </a:p>
          <a:p>
            <a:pPr marL="0" indent="0">
              <a:buNone/>
            </a:pPr>
            <a:r>
              <a:rPr lang="en-US" dirty="0"/>
              <a:t> * Create a list of n nodes</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struct</a:t>
            </a:r>
            <a:r>
              <a:rPr lang="en-US" dirty="0"/>
              <a:t> node *newNode, *temp;</a:t>
            </a:r>
          </a:p>
          <a:p>
            <a:pPr marL="0" indent="0">
              <a:buNone/>
            </a:pPr>
            <a:r>
              <a:rPr lang="en-US" dirty="0"/>
              <a:t>    </a:t>
            </a:r>
            <a:r>
              <a:rPr lang="en-US" dirty="0" err="1"/>
              <a:t>int</a:t>
            </a:r>
            <a:r>
              <a:rPr lang="en-US" dirty="0"/>
              <a:t> data, i;</a:t>
            </a:r>
          </a:p>
          <a:p>
            <a:pPr marL="0" indent="0">
              <a:buNone/>
            </a:pPr>
            <a:endParaRPr lang="en-US" dirty="0"/>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p>
          <a:p>
            <a:pPr marL="0" indent="0">
              <a:buNone/>
            </a:pPr>
            <a:r>
              <a:rPr lang="en-US" dirty="0"/>
              <a:t>     * If unable to allocate memory for head node</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p>
          <a:p>
            <a:pPr marL="0" indent="0">
              <a:buNone/>
            </a:pPr>
            <a:r>
              <a:rPr lang="en-US" dirty="0"/>
              <a:t>	 * In data of node from the user</a:t>
            </a:r>
          </a:p>
          <a:p>
            <a:pPr marL="0" indent="0">
              <a:buNone/>
            </a:pPr>
            <a:r>
              <a:rPr lang="en-US" dirty="0"/>
              <a:t>	 */</a:t>
            </a:r>
          </a:p>
          <a:p>
            <a:pPr marL="0" indent="0">
              <a:buNone/>
            </a:pPr>
            <a:r>
              <a:rPr lang="en-US" dirty="0"/>
              <a:t>	</a:t>
            </a:r>
            <a:r>
              <a:rPr lang="en-US" dirty="0" err="1"/>
              <a:t>printf</a:t>
            </a:r>
            <a:r>
              <a:rPr lang="en-US" dirty="0"/>
              <a:t>("Enter the data of node 1: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 // Link the data field with data</a:t>
            </a:r>
          </a:p>
          <a:p>
            <a:pPr marL="0" indent="0">
              <a:buNone/>
            </a:pPr>
            <a:r>
              <a:rPr lang="en-US" dirty="0"/>
              <a:t>	head-&gt;next = NULL; // Link the address field to NULL</a:t>
            </a:r>
          </a:p>
          <a:p>
            <a:pPr marL="0" indent="0">
              <a:buNone/>
            </a:pPr>
            <a:endParaRPr lang="en-US" dirty="0"/>
          </a:p>
          <a:p>
            <a:pPr marL="0" indent="0">
              <a:buNone/>
            </a:pPr>
            <a:r>
              <a:rPr lang="en-US" dirty="0"/>
              <a:t>	temp = head;</a:t>
            </a:r>
          </a:p>
          <a:p>
            <a:pPr marL="0" indent="0">
              <a:buNone/>
            </a:pPr>
            <a:endParaRPr lang="en-US" dirty="0"/>
          </a:p>
          <a:p>
            <a:pPr marL="0" indent="0">
              <a:buNone/>
            </a:pPr>
            <a:r>
              <a:rPr lang="en-US" dirty="0"/>
              <a:t>	/*</a:t>
            </a:r>
          </a:p>
          <a:p>
            <a:pPr marL="0" indent="0">
              <a:buNone/>
            </a:pPr>
            <a:r>
              <a:rPr lang="en-US" dirty="0"/>
              <a:t>	 * Create n nodes and adds to linked list</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 If memory is not allocated for newNode */</a:t>
            </a:r>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break;</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("Enter the data of node %d: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 // Link the data field of newNode with data</a:t>
            </a:r>
          </a:p>
          <a:p>
            <a:pPr marL="0" indent="0">
              <a:buNone/>
            </a:pPr>
            <a:r>
              <a:rPr lang="en-US" dirty="0"/>
              <a:t>		newNode-&gt;next = NULL; // Link the address field of newNode with NULL</a:t>
            </a:r>
          </a:p>
          <a:p>
            <a:pPr marL="0" indent="0">
              <a:buNone/>
            </a:pPr>
            <a:endParaRPr lang="en-US" dirty="0"/>
          </a:p>
          <a:p>
            <a:pPr marL="0" indent="0">
              <a:buNone/>
            </a:pPr>
            <a:r>
              <a:rPr lang="en-US" dirty="0"/>
              <a:t>		temp-&gt;next = newNode; // Link previous node i.e. temp to the newNode</a:t>
            </a:r>
          </a:p>
          <a:p>
            <a:pPr marL="0" indent="0">
              <a:buNone/>
            </a:pPr>
            <a:r>
              <a:rPr lang="en-US" dirty="0"/>
              <a:t>		temp = temp-&gt;next;</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("SINGLY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829366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smtClean="0"/>
              <a:t>/*</a:t>
            </a:r>
            <a:endParaRPr lang="en-US" dirty="0"/>
          </a:p>
          <a:p>
            <a:pPr marL="0" indent="0">
              <a:buNone/>
            </a:pPr>
            <a:r>
              <a:rPr lang="en-US" dirty="0"/>
              <a:t> * Deletes the first node of the linked list</a:t>
            </a:r>
          </a:p>
          <a:p>
            <a:pPr marL="0" indent="0">
              <a:buNone/>
            </a:pPr>
            <a:r>
              <a:rPr lang="en-US" dirty="0"/>
              <a:t> */</a:t>
            </a:r>
          </a:p>
          <a:p>
            <a:pPr marL="0" indent="0">
              <a:buNone/>
            </a:pPr>
            <a:r>
              <a:rPr lang="en-US" dirty="0"/>
              <a:t>void </a:t>
            </a:r>
            <a:r>
              <a:rPr lang="en-US" dirty="0" err="1"/>
              <a:t>deleteFirstNode</a:t>
            </a:r>
            <a:r>
              <a:rPr lang="en-US" dirty="0"/>
              <a:t>()</a:t>
            </a:r>
          </a:p>
          <a:p>
            <a:pPr marL="0" indent="0">
              <a:buNone/>
            </a:pPr>
            <a:r>
              <a:rPr lang="en-US" dirty="0"/>
              <a:t>{</a:t>
            </a:r>
          </a:p>
          <a:p>
            <a:pPr marL="0" indent="0">
              <a:buNone/>
            </a:pPr>
            <a:r>
              <a:rPr lang="en-US" dirty="0"/>
              <a:t>    </a:t>
            </a:r>
            <a:r>
              <a:rPr lang="en-US" dirty="0" err="1"/>
              <a:t>struct</a:t>
            </a:r>
            <a:r>
              <a:rPr lang="en-US" dirty="0"/>
              <a:t> node *</a:t>
            </a:r>
            <a:r>
              <a:rPr lang="en-US" dirty="0" err="1"/>
              <a:t>toDelete</a:t>
            </a:r>
            <a:r>
              <a:rPr lang="en-US" dirty="0"/>
              <a:t>;</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already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toDelete</a:t>
            </a:r>
            <a:r>
              <a:rPr lang="en-US" dirty="0"/>
              <a:t> = head;</a:t>
            </a:r>
          </a:p>
          <a:p>
            <a:pPr marL="0" indent="0">
              <a:buNone/>
            </a:pPr>
            <a:r>
              <a:rPr lang="en-US" dirty="0"/>
              <a:t>	head = head-&gt;next;</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deleted = %d\n", </a:t>
            </a:r>
            <a:r>
              <a:rPr lang="en-US" dirty="0" err="1"/>
              <a:t>toDelete</a:t>
            </a:r>
            <a:r>
              <a:rPr lang="en-US" dirty="0"/>
              <a:t>-&gt;data);</a:t>
            </a:r>
          </a:p>
          <a:p>
            <a:pPr marL="0" indent="0">
              <a:buNone/>
            </a:pPr>
            <a:endParaRPr lang="en-US" dirty="0"/>
          </a:p>
          <a:p>
            <a:pPr marL="0" indent="0">
              <a:buNone/>
            </a:pPr>
            <a:r>
              <a:rPr lang="en-US" dirty="0"/>
              <a:t>	/* Clears the memory occupied by first node*/</a:t>
            </a:r>
          </a:p>
          <a:p>
            <a:pPr marL="0" indent="0">
              <a:buNone/>
            </a:pPr>
            <a:r>
              <a:rPr lang="en-US" dirty="0"/>
              <a:t>	free(</a:t>
            </a:r>
            <a:r>
              <a:rPr lang="en-US" dirty="0" err="1"/>
              <a:t>toDelete</a:t>
            </a:r>
            <a:r>
              <a:rPr lang="en-US" dirty="0"/>
              <a:t>);</a:t>
            </a:r>
          </a:p>
          <a:p>
            <a:pPr marL="0" indent="0">
              <a:buNone/>
            </a:pPr>
            <a:endParaRPr lang="en-US" dirty="0"/>
          </a:p>
          <a:p>
            <a:pPr marL="0" indent="0">
              <a:buNone/>
            </a:pPr>
            <a:r>
              <a:rPr lang="en-US" dirty="0"/>
              <a:t>	</a:t>
            </a:r>
            <a:r>
              <a:rPr lang="en-US" dirty="0" err="1"/>
              <a:t>printf</a:t>
            </a:r>
            <a:r>
              <a:rPr lang="en-US" dirty="0"/>
              <a:t>("SUCCESSFULLY DELETED FIRST NODE FROM LIST\n");</a:t>
            </a:r>
          </a:p>
          <a:p>
            <a:pPr marL="0" indent="0">
              <a:buNone/>
            </a:pPr>
            <a:r>
              <a:rPr lang="en-US" dirty="0"/>
              <a:t>    }</a:t>
            </a:r>
          </a:p>
          <a:p>
            <a:pPr marL="0" indent="0">
              <a:buNone/>
            </a:pPr>
            <a:r>
              <a:rPr lang="en-US" dirty="0"/>
              <a:t>}</a:t>
            </a:r>
          </a:p>
          <a:p>
            <a:pPr marL="0" indent="0">
              <a:buNone/>
            </a:pPr>
            <a:endParaRPr lang="en-US" dirty="0"/>
          </a:p>
          <a:p>
            <a:pPr marL="0" indent="0">
              <a:buNone/>
            </a:pPr>
            <a:endParaRPr lang="en-US" dirty="0"/>
          </a:p>
          <a:p>
            <a:pPr marL="0" indent="0">
              <a:buNone/>
            </a:pPr>
            <a:r>
              <a:rPr lang="en-US" dirty="0"/>
              <a:t>/*</a:t>
            </a:r>
          </a:p>
          <a:p>
            <a:pPr marL="0" indent="0">
              <a:buNone/>
            </a:pPr>
            <a:r>
              <a:rPr lang="en-US" dirty="0"/>
              <a:t> * Displays the entire list</a:t>
            </a:r>
          </a:p>
          <a:p>
            <a:pPr marL="0" indent="0">
              <a:buNone/>
            </a:pPr>
            <a:r>
              <a:rPr lang="en-US" dirty="0"/>
              <a:t> */</a:t>
            </a:r>
          </a:p>
          <a:p>
            <a:pPr marL="0" indent="0">
              <a:buNone/>
            </a:pPr>
            <a:r>
              <a:rPr lang="en-US" dirty="0"/>
              <a:t>void </a:t>
            </a:r>
            <a:r>
              <a:rPr lang="en-US" dirty="0" err="1"/>
              <a:t>displayList</a:t>
            </a:r>
            <a:r>
              <a:rPr lang="en-US" dirty="0"/>
              <a:t>()</a:t>
            </a:r>
          </a:p>
          <a:p>
            <a:pPr marL="0" indent="0">
              <a:buNone/>
            </a:pPr>
            <a:r>
              <a:rPr lang="en-US" dirty="0"/>
              <a:t>{</a:t>
            </a:r>
          </a:p>
          <a:p>
            <a:pPr marL="0" indent="0">
              <a:buNone/>
            </a:pPr>
            <a:r>
              <a:rPr lang="en-US" dirty="0"/>
              <a:t>    </a:t>
            </a:r>
            <a:r>
              <a:rPr lang="en-US" dirty="0" err="1"/>
              <a:t>struct</a:t>
            </a:r>
            <a:r>
              <a:rPr lang="en-US" dirty="0"/>
              <a:t> node *temp;</a:t>
            </a:r>
          </a:p>
          <a:p>
            <a:pPr marL="0" indent="0">
              <a:buNone/>
            </a:pPr>
            <a:endParaRPr lang="en-US" dirty="0"/>
          </a:p>
          <a:p>
            <a:pPr marL="0" indent="0">
              <a:buNone/>
            </a:pPr>
            <a:r>
              <a:rPr lang="en-US" dirty="0"/>
              <a:t>    /*</a:t>
            </a:r>
          </a:p>
          <a:p>
            <a:pPr marL="0" indent="0">
              <a:buNone/>
            </a:pPr>
            <a:r>
              <a:rPr lang="en-US" dirty="0"/>
              <a:t>     * If the list is empty i.e. head = NULL</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head;</a:t>
            </a:r>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 %d\n", temp-&gt;data); // Print data of current node</a:t>
            </a:r>
          </a:p>
          <a:p>
            <a:pPr marL="0" indent="0">
              <a:buNone/>
            </a:pPr>
            <a:r>
              <a:rPr lang="en-US" dirty="0"/>
              <a:t>	    temp = temp-&gt;next;                 // Move to next node</a:t>
            </a:r>
          </a:p>
          <a:p>
            <a:pPr marL="0" indent="0">
              <a:buNone/>
            </a:pPr>
            <a:r>
              <a:rPr lang="en-US" dirty="0"/>
              <a:t>	}</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829366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b="1" dirty="0" smtClean="0">
                <a:solidFill>
                  <a:srgbClr val="FF0000"/>
                </a:solidFill>
                <a:latin typeface="Verdana" pitchFamily="34" charset="0"/>
                <a:ea typeface="Verdana" pitchFamily="34" charset="0"/>
              </a:rPr>
              <a:t>Output:</a:t>
            </a: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5800"/>
            <a:ext cx="8534400" cy="5485083"/>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82936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7" y="76200"/>
            <a:ext cx="6562725" cy="6953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40145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29201"/>
            <a:ext cx="9144000" cy="1808018"/>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a:t>
            </a:r>
            <a:r>
              <a:rPr lang="en-US" sz="2800" b="1" dirty="0">
                <a:solidFill>
                  <a:srgbClr val="FF0000"/>
                </a:solidFill>
                <a:latin typeface="Verdana" pitchFamily="34" charset="0"/>
                <a:ea typeface="Verdana" pitchFamily="34" charset="0"/>
              </a:rPr>
              <a:t>to delete </a:t>
            </a:r>
            <a:r>
              <a:rPr lang="en-US" sz="2800" b="1" dirty="0" smtClean="0">
                <a:solidFill>
                  <a:srgbClr val="FF0000"/>
                </a:solidFill>
                <a:latin typeface="Verdana" pitchFamily="34" charset="0"/>
                <a:ea typeface="Verdana" pitchFamily="34" charset="0"/>
              </a:rPr>
              <a:t>last </a:t>
            </a:r>
            <a:r>
              <a:rPr lang="en-US" sz="2800" b="1" dirty="0">
                <a:solidFill>
                  <a:srgbClr val="FF0000"/>
                </a:solidFill>
                <a:latin typeface="Verdana" pitchFamily="34" charset="0"/>
                <a:ea typeface="Verdana" pitchFamily="34" charset="0"/>
              </a:rPr>
              <a:t>node from singly linked list</a:t>
            </a:r>
          </a:p>
          <a:p>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8293663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000" b="1" dirty="0" smtClean="0">
                <a:solidFill>
                  <a:srgbClr val="FF0000"/>
                </a:solidFill>
                <a:latin typeface="Verdana" pitchFamily="34" charset="0"/>
                <a:ea typeface="Verdana" pitchFamily="34" charset="0"/>
              </a:rPr>
              <a:t>b. Deleting </a:t>
            </a:r>
            <a:r>
              <a:rPr lang="en-US" sz="2000" b="1" dirty="0">
                <a:solidFill>
                  <a:srgbClr val="FF0000"/>
                </a:solidFill>
                <a:latin typeface="Verdana" pitchFamily="34" charset="0"/>
                <a:ea typeface="Verdana" pitchFamily="34" charset="0"/>
              </a:rPr>
              <a:t>from End of the </a:t>
            </a:r>
            <a:r>
              <a:rPr lang="en-US" sz="2000" b="1" dirty="0" smtClean="0">
                <a:solidFill>
                  <a:srgbClr val="FF0000"/>
                </a:solidFill>
                <a:latin typeface="Verdana" pitchFamily="34" charset="0"/>
                <a:ea typeface="Verdana" pitchFamily="34" charset="0"/>
              </a:rPr>
              <a:t>list</a:t>
            </a:r>
          </a:p>
          <a:p>
            <a:pPr marL="0" indent="0">
              <a:buNone/>
            </a:pPr>
            <a:r>
              <a:rPr lang="en-US" sz="2000" b="1" dirty="0" smtClean="0">
                <a:solidFill>
                  <a:srgbClr val="FF0000"/>
                </a:solidFill>
                <a:latin typeface="Verdana" pitchFamily="34" charset="0"/>
                <a:ea typeface="Verdana" pitchFamily="34" charset="0"/>
              </a:rPr>
              <a:t>Algorithm: </a:t>
            </a:r>
            <a:r>
              <a:rPr lang="en-US" sz="2000" b="1" dirty="0" smtClean="0">
                <a:solidFill>
                  <a:srgbClr val="00B050"/>
                </a:solidFill>
                <a:latin typeface="Verdana" pitchFamily="34" charset="0"/>
                <a:ea typeface="Verdana" pitchFamily="34" charset="0"/>
              </a:rPr>
              <a:t>[METHOD 1]</a:t>
            </a:r>
          </a:p>
          <a:p>
            <a:pPr marL="0" indent="0">
              <a:buNone/>
            </a:pPr>
            <a:endParaRPr lang="en-US" sz="2000" b="1" dirty="0">
              <a:latin typeface="Verdana" pitchFamily="34" charset="0"/>
              <a:ea typeface="Verdana" pitchFamily="34" charset="0"/>
            </a:endParaRPr>
          </a:p>
          <a:p>
            <a:pPr marL="0" indent="0">
              <a:buNone/>
            </a:pPr>
            <a:endParaRPr lang="en-US" sz="2000" dirty="0">
              <a:latin typeface="Verdana" pitchFamily="34" charset="0"/>
              <a:ea typeface="Verdana"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43000"/>
            <a:ext cx="8915400" cy="4495800"/>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829366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990600"/>
            <a:ext cx="9067800" cy="4067175"/>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8293663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800" b="1" dirty="0" smtClean="0">
                <a:solidFill>
                  <a:srgbClr val="FF0000"/>
                </a:solidFill>
              </a:rPr>
              <a:t>Note:</a:t>
            </a:r>
          </a:p>
          <a:p>
            <a:pPr marL="0" indent="0">
              <a:buNone/>
            </a:pPr>
            <a:r>
              <a:rPr lang="en-US" sz="2800" b="1" dirty="0" smtClean="0"/>
              <a:t>We can also draw a figure like this for deletion of node at last.</a:t>
            </a:r>
          </a:p>
          <a:p>
            <a:pPr marL="0" indent="0">
              <a:buNone/>
            </a:pPr>
            <a:endParaRPr lang="en-US" sz="2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46994"/>
            <a:ext cx="8763000" cy="5058606"/>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510941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Verdana" pitchFamily="34" charset="0"/>
                <a:ea typeface="Verdana" pitchFamily="34" charset="0"/>
              </a:rPr>
              <a:t>b. Deleting from End of the list</a:t>
            </a:r>
          </a:p>
          <a:p>
            <a:pPr marL="0" indent="0">
              <a:buNone/>
            </a:pPr>
            <a:r>
              <a:rPr lang="en-US" sz="2400" b="1" dirty="0">
                <a:solidFill>
                  <a:srgbClr val="FF0000"/>
                </a:solidFill>
                <a:latin typeface="Verdana" pitchFamily="34" charset="0"/>
                <a:ea typeface="Verdana" pitchFamily="34" charset="0"/>
              </a:rPr>
              <a:t>Algorithm: </a:t>
            </a:r>
            <a:r>
              <a:rPr lang="en-US" sz="2400" b="1" dirty="0">
                <a:solidFill>
                  <a:srgbClr val="00B050"/>
                </a:solidFill>
                <a:latin typeface="Verdana" pitchFamily="34" charset="0"/>
                <a:ea typeface="Verdana" pitchFamily="34" charset="0"/>
              </a:rPr>
              <a:t>[METHOD </a:t>
            </a:r>
            <a:r>
              <a:rPr lang="en-US" sz="2400" b="1" dirty="0" smtClean="0">
                <a:solidFill>
                  <a:srgbClr val="00B050"/>
                </a:solidFill>
                <a:latin typeface="Verdana" pitchFamily="34" charset="0"/>
                <a:ea typeface="Verdana" pitchFamily="34" charset="0"/>
              </a:rPr>
              <a:t>2]</a:t>
            </a:r>
            <a:endParaRPr lang="en-US" sz="2400" b="1" dirty="0">
              <a:solidFill>
                <a:srgbClr val="00B050"/>
              </a:solidFill>
              <a:latin typeface="Verdana" pitchFamily="34" charset="0"/>
              <a:ea typeface="Verdana" pitchFamily="34" charset="0"/>
            </a:endParaRPr>
          </a:p>
          <a:p>
            <a:pPr marL="0" lvl="0" indent="0">
              <a:buNone/>
            </a:pPr>
            <a:endParaRPr lang="en-US" sz="2400" b="1" dirty="0" smtClean="0">
              <a:latin typeface="Verdana" pitchFamily="34" charset="0"/>
              <a:ea typeface="Verdana" pitchFamily="34" charset="0"/>
            </a:endParaRPr>
          </a:p>
          <a:p>
            <a:pPr marL="457200" lvl="0" indent="-457200">
              <a:buFont typeface="+mj-lt"/>
              <a:buAutoNum type="arabicPeriod"/>
            </a:pPr>
            <a:r>
              <a:rPr lang="en-US" sz="2400" b="1" dirty="0" smtClean="0">
                <a:latin typeface="Verdana" pitchFamily="34" charset="0"/>
                <a:ea typeface="Verdana" pitchFamily="34" charset="0"/>
              </a:rPr>
              <a:t>Read </a:t>
            </a:r>
            <a:r>
              <a:rPr lang="en-US" sz="2400" b="1" dirty="0">
                <a:latin typeface="Verdana" pitchFamily="34" charset="0"/>
                <a:ea typeface="Verdana" pitchFamily="34" charset="0"/>
              </a:rPr>
              <a:t>the target </a:t>
            </a:r>
            <a:r>
              <a:rPr lang="en-US" sz="2400" b="1" dirty="0" smtClean="0">
                <a:latin typeface="Verdana" pitchFamily="34" charset="0"/>
                <a:ea typeface="Verdana" pitchFamily="34" charset="0"/>
              </a:rPr>
              <a:t>node</a:t>
            </a:r>
          </a:p>
          <a:p>
            <a:pPr marL="457200" lvl="0" indent="-457200">
              <a:buFont typeface="+mj-lt"/>
              <a:buAutoNum type="arabicPeriod"/>
            </a:pPr>
            <a:endParaRPr lang="en-US" sz="2400" dirty="0">
              <a:latin typeface="Verdana" pitchFamily="34" charset="0"/>
              <a:ea typeface="Verdana" pitchFamily="34" charset="0"/>
            </a:endParaRPr>
          </a:p>
          <a:p>
            <a:pPr marL="457200" lvl="0" indent="-457200">
              <a:buFont typeface="+mj-lt"/>
              <a:buAutoNum type="arabicPeriod"/>
            </a:pPr>
            <a:r>
              <a:rPr lang="en-US" sz="2400" b="1" dirty="0" smtClean="0">
                <a:latin typeface="Verdana" pitchFamily="34" charset="0"/>
                <a:ea typeface="Verdana" pitchFamily="34" charset="0"/>
              </a:rPr>
              <a:t>If </a:t>
            </a:r>
            <a:r>
              <a:rPr lang="en-US" sz="2400" b="1" dirty="0">
                <a:latin typeface="Verdana" pitchFamily="34" charset="0"/>
                <a:ea typeface="Verdana" pitchFamily="34" charset="0"/>
              </a:rPr>
              <a:t>target node is not found</a:t>
            </a:r>
            <a:endParaRPr lang="en-US" sz="2400" dirty="0">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	Display </a:t>
            </a:r>
            <a:r>
              <a:rPr lang="en-US" sz="2400" b="1" dirty="0">
                <a:latin typeface="Verdana" pitchFamily="34" charset="0"/>
                <a:ea typeface="Verdana" pitchFamily="34" charset="0"/>
              </a:rPr>
              <a:t>message and stop</a:t>
            </a:r>
            <a:endParaRPr lang="en-US" sz="2400" dirty="0">
              <a:latin typeface="Verdana" pitchFamily="34" charset="0"/>
              <a:ea typeface="Verdana" pitchFamily="34" charset="0"/>
            </a:endParaRPr>
          </a:p>
          <a:p>
            <a:pPr marL="0" indent="0">
              <a:buNone/>
            </a:pPr>
            <a:r>
              <a:rPr lang="en-US" sz="2400" b="1" dirty="0">
                <a:latin typeface="Verdana" pitchFamily="34" charset="0"/>
                <a:ea typeface="Verdana" pitchFamily="34" charset="0"/>
              </a:rPr>
              <a:t> </a:t>
            </a:r>
            <a:r>
              <a:rPr lang="en-US" sz="2400" b="1" dirty="0" smtClean="0">
                <a:latin typeface="Verdana" pitchFamily="34" charset="0"/>
                <a:ea typeface="Verdana" pitchFamily="34" charset="0"/>
              </a:rPr>
              <a:t>    else</a:t>
            </a:r>
          </a:p>
          <a:p>
            <a:pPr marL="0" indent="0">
              <a:buNone/>
            </a:pPr>
            <a:endParaRPr lang="en-US" sz="2400" dirty="0">
              <a:latin typeface="Verdana" pitchFamily="34" charset="0"/>
              <a:ea typeface="Verdana" pitchFamily="34" charset="0"/>
            </a:endParaRPr>
          </a:p>
          <a:p>
            <a:pPr marL="457200" lvl="0" indent="-457200">
              <a:buFont typeface="+mj-lt"/>
              <a:buAutoNum type="arabicPeriod" startAt="3"/>
            </a:pPr>
            <a:r>
              <a:rPr lang="en-US" sz="2400" b="1" dirty="0">
                <a:latin typeface="Verdana" pitchFamily="34" charset="0"/>
                <a:ea typeface="Verdana" pitchFamily="34" charset="0"/>
              </a:rPr>
              <a:t>Traverse the list to the second last </a:t>
            </a:r>
            <a:r>
              <a:rPr lang="en-US" sz="2400" b="1" dirty="0" smtClean="0">
                <a:latin typeface="Verdana" pitchFamily="34" charset="0"/>
                <a:ea typeface="Verdana" pitchFamily="34" charset="0"/>
              </a:rPr>
              <a:t>node.</a:t>
            </a:r>
          </a:p>
          <a:p>
            <a:pPr marL="457200" lvl="0" indent="-457200">
              <a:buFont typeface="+mj-lt"/>
              <a:buAutoNum type="arabicPeriod" startAt="3"/>
            </a:pPr>
            <a:endParaRPr lang="en-US" sz="2400" dirty="0">
              <a:latin typeface="Verdana" pitchFamily="34" charset="0"/>
              <a:ea typeface="Verdana" pitchFamily="34" charset="0"/>
            </a:endParaRPr>
          </a:p>
          <a:p>
            <a:pPr marL="457200" lvl="0" indent="-457200">
              <a:buFont typeface="+mj-lt"/>
              <a:buAutoNum type="arabicPeriod" startAt="3"/>
            </a:pPr>
            <a:r>
              <a:rPr lang="en-US" sz="2400" b="1" dirty="0" smtClean="0">
                <a:latin typeface="Verdana" pitchFamily="34" charset="0"/>
                <a:ea typeface="Verdana" pitchFamily="34" charset="0"/>
              </a:rPr>
              <a:t>Assign </a:t>
            </a:r>
            <a:r>
              <a:rPr lang="en-US" sz="2400" b="1" dirty="0">
                <a:latin typeface="Verdana" pitchFamily="34" charset="0"/>
                <a:ea typeface="Verdana" pitchFamily="34" charset="0"/>
              </a:rPr>
              <a:t>null value to the address field of second last </a:t>
            </a:r>
            <a:r>
              <a:rPr lang="en-US" sz="2400" b="1" dirty="0" smtClean="0">
                <a:latin typeface="Verdana" pitchFamily="34" charset="0"/>
                <a:ea typeface="Verdana" pitchFamily="34" charset="0"/>
              </a:rPr>
              <a:t>node.</a:t>
            </a:r>
          </a:p>
          <a:p>
            <a:pPr marL="457200" lvl="0" indent="-457200">
              <a:buFont typeface="+mj-lt"/>
              <a:buAutoNum type="arabicPeriod" startAt="3"/>
            </a:pPr>
            <a:endParaRPr lang="en-US" sz="2400" dirty="0">
              <a:latin typeface="Verdana" pitchFamily="34" charset="0"/>
              <a:ea typeface="Verdana" pitchFamily="34" charset="0"/>
            </a:endParaRPr>
          </a:p>
          <a:p>
            <a:pPr marL="457200" lvl="0" indent="-457200">
              <a:buFont typeface="+mj-lt"/>
              <a:buAutoNum type="arabicPeriod" startAt="3"/>
            </a:pPr>
            <a:r>
              <a:rPr lang="en-US" sz="2400" b="1" dirty="0" smtClean="0">
                <a:latin typeface="Verdana" pitchFamily="34" charset="0"/>
                <a:ea typeface="Verdana" pitchFamily="34" charset="0"/>
              </a:rPr>
              <a:t>Free </a:t>
            </a:r>
            <a:r>
              <a:rPr lang="en-US" sz="2400" b="1" dirty="0">
                <a:latin typeface="Verdana" pitchFamily="34" charset="0"/>
                <a:ea typeface="Verdana" pitchFamily="34" charset="0"/>
              </a:rPr>
              <a:t>the last node.</a:t>
            </a:r>
            <a:endParaRPr lang="en-US" sz="2400" dirty="0">
              <a:latin typeface="Verdana" pitchFamily="34" charset="0"/>
              <a:ea typeface="Verdana" pitchFamily="34" charset="0"/>
            </a:endParaRPr>
          </a:p>
          <a:p>
            <a:pPr marL="0" indent="0">
              <a:buNone/>
            </a:pPr>
            <a:endParaRPr lang="en-US" sz="2400" dirty="0">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829366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6</a:t>
            </a:r>
          </a:p>
          <a:p>
            <a:pPr>
              <a:buFont typeface="Wingdings" pitchFamily="2" charset="2"/>
              <a:buChar char="§"/>
            </a:pPr>
            <a:r>
              <a:rPr lang="en-US" sz="2400" b="1" dirty="0" smtClean="0">
                <a:solidFill>
                  <a:srgbClr val="FF0000"/>
                </a:solidFill>
                <a:latin typeface="Verdana" pitchFamily="34" charset="0"/>
                <a:ea typeface="Verdana" pitchFamily="34" charset="0"/>
              </a:rPr>
              <a:t>Write </a:t>
            </a:r>
            <a:r>
              <a:rPr lang="en-US" sz="2400" b="1" dirty="0">
                <a:solidFill>
                  <a:srgbClr val="FF0000"/>
                </a:solidFill>
                <a:latin typeface="Verdana" pitchFamily="34" charset="0"/>
                <a:ea typeface="Verdana" pitchFamily="34" charset="0"/>
              </a:rPr>
              <a:t>a C program to create a singly linked list of n nodes and </a:t>
            </a:r>
            <a:r>
              <a:rPr lang="en-US" sz="2400" b="1" dirty="0">
                <a:latin typeface="Verdana" pitchFamily="34" charset="0"/>
                <a:ea typeface="Verdana" pitchFamily="34" charset="0"/>
              </a:rPr>
              <a:t>delete the last node </a:t>
            </a:r>
            <a:r>
              <a:rPr lang="en-US" sz="2400" b="1" dirty="0">
                <a:solidFill>
                  <a:srgbClr val="FF0000"/>
                </a:solidFill>
                <a:latin typeface="Verdana" pitchFamily="34" charset="0"/>
                <a:ea typeface="Verdana" pitchFamily="34" charset="0"/>
              </a:rPr>
              <a:t>of the list</a:t>
            </a:r>
            <a:r>
              <a:rPr lang="en-US" sz="2400" b="1" dirty="0" smtClean="0">
                <a:solidFill>
                  <a:srgbClr val="FF0000"/>
                </a:solidFill>
                <a:latin typeface="Verdana" pitchFamily="34" charset="0"/>
                <a:ea typeface="Verdana" pitchFamily="34" charset="0"/>
              </a:rPr>
              <a:t>.</a:t>
            </a: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r>
              <a:rPr lang="en-US" sz="2400" dirty="0" smtClean="0">
                <a:latin typeface="Verdana" pitchFamily="34" charset="0"/>
                <a:ea typeface="Verdana" pitchFamily="34" charset="0"/>
              </a:rPr>
              <a:t>https</a:t>
            </a:r>
            <a:r>
              <a:rPr lang="en-US" sz="2400" dirty="0">
                <a:latin typeface="Verdana" pitchFamily="34" charset="0"/>
                <a:ea typeface="Verdana" pitchFamily="34" charset="0"/>
              </a:rPr>
              <a:t>://codeforwin.org/2015/09/c-program-to-delete-last-node-of-singly-linked-list.html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829366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55000" lnSpcReduction="20000"/>
          </a:bodyPr>
          <a:lstStyle/>
          <a:p>
            <a:pPr marL="0" indent="0">
              <a:buNone/>
            </a:pPr>
            <a:r>
              <a:rPr lang="en-US" dirty="0"/>
              <a:t>/**</a:t>
            </a:r>
          </a:p>
          <a:p>
            <a:pPr marL="0" indent="0">
              <a:buNone/>
            </a:pPr>
            <a:r>
              <a:rPr lang="en-US" dirty="0"/>
              <a:t> </a:t>
            </a:r>
            <a:r>
              <a:rPr lang="en-US" b="1" dirty="0">
                <a:solidFill>
                  <a:srgbClr val="FF0000"/>
                </a:solidFill>
              </a:rPr>
              <a:t>* C program to delete last node of Singly Linked List</a:t>
            </a:r>
          </a:p>
          <a:p>
            <a:pPr marL="0" indent="0">
              <a:buNone/>
            </a:pPr>
            <a:r>
              <a:rPr lang="en-US" dirty="0"/>
              <a:t> */</a:t>
            </a:r>
          </a:p>
          <a:p>
            <a:pPr marL="0" indent="0">
              <a:buNone/>
            </a:pP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endParaRPr lang="en-US" dirty="0"/>
          </a:p>
          <a:p>
            <a:pPr marL="0" indent="0">
              <a:buNone/>
            </a:pPr>
            <a:r>
              <a:rPr lang="en-US" dirty="0"/>
              <a:t>/* Structure of a node */</a:t>
            </a:r>
          </a:p>
          <a:p>
            <a:pPr marL="0" indent="0">
              <a:buNone/>
            </a:pPr>
            <a:r>
              <a:rPr lang="en-US" dirty="0" err="1"/>
              <a:t>struct</a:t>
            </a:r>
            <a:r>
              <a:rPr lang="en-US" dirty="0"/>
              <a:t> node {</a:t>
            </a:r>
          </a:p>
          <a:p>
            <a:pPr marL="0" indent="0">
              <a:buNone/>
            </a:pPr>
            <a:r>
              <a:rPr lang="en-US" dirty="0"/>
              <a:t>    </a:t>
            </a:r>
            <a:r>
              <a:rPr lang="en-US" dirty="0" err="1"/>
              <a:t>int</a:t>
            </a:r>
            <a:r>
              <a:rPr lang="en-US" dirty="0"/>
              <a:t> data;          // Data</a:t>
            </a:r>
          </a:p>
          <a:p>
            <a:pPr marL="0" indent="0">
              <a:buNone/>
            </a:pPr>
            <a:r>
              <a:rPr lang="en-US" dirty="0"/>
              <a:t>    </a:t>
            </a:r>
            <a:r>
              <a:rPr lang="en-US" dirty="0" err="1"/>
              <a:t>struct</a:t>
            </a:r>
            <a:r>
              <a:rPr lang="en-US" dirty="0"/>
              <a:t> node *next; // Address</a:t>
            </a:r>
          </a:p>
          <a:p>
            <a:pPr marL="0" indent="0">
              <a:buNone/>
            </a:pPr>
            <a:r>
              <a:rPr lang="en-US" dirty="0"/>
              <a:t>}*head;</a:t>
            </a:r>
          </a:p>
          <a:p>
            <a:pPr marL="0" indent="0">
              <a:buNone/>
            </a:pPr>
            <a:endParaRPr lang="en-US" dirty="0"/>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deleteLastNode</a:t>
            </a:r>
            <a:r>
              <a:rPr lang="en-US" dirty="0"/>
              <a:t>();</a:t>
            </a:r>
          </a:p>
          <a:p>
            <a:pPr marL="0" indent="0">
              <a:buNone/>
            </a:pPr>
            <a:r>
              <a:rPr lang="en-US" dirty="0"/>
              <a:t>void </a:t>
            </a:r>
            <a:r>
              <a:rPr lang="en-US" dirty="0" err="1"/>
              <a:t>displayList</a:t>
            </a:r>
            <a:r>
              <a:rPr lang="en-US" dirty="0"/>
              <a:t>();</a:t>
            </a:r>
          </a:p>
          <a:p>
            <a:pPr marL="0" indent="0">
              <a:buNone/>
            </a:pPr>
            <a:endParaRPr lang="en-US" dirty="0"/>
          </a:p>
          <a:p>
            <a:pPr marL="0" indent="0">
              <a:buNone/>
            </a:pPr>
            <a:endParaRPr lang="en-US" dirty="0"/>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n, choice;</a:t>
            </a:r>
          </a:p>
          <a:p>
            <a:pPr marL="0" indent="0">
              <a:buNone/>
            </a:pPr>
            <a:r>
              <a:rPr lang="en-US" dirty="0"/>
              <a:t>    </a:t>
            </a:r>
            <a:r>
              <a:rPr lang="en-US" dirty="0" err="1"/>
              <a:t>clrscr</a:t>
            </a:r>
            <a:r>
              <a:rPr lang="en-US" dirty="0"/>
              <a:t>();</a:t>
            </a:r>
          </a:p>
          <a:p>
            <a:pPr marL="0" indent="0">
              <a:buNone/>
            </a:pPr>
            <a:endParaRPr lang="en-US" dirty="0"/>
          </a:p>
          <a:p>
            <a:pPr marL="0" indent="0">
              <a:buNone/>
            </a:pPr>
            <a:r>
              <a:rPr lang="en-US" dirty="0"/>
              <a:t>    /*</a:t>
            </a:r>
          </a:p>
          <a:p>
            <a:pPr marL="0" indent="0">
              <a:buNone/>
            </a:pPr>
            <a:r>
              <a:rPr lang="en-US" dirty="0"/>
              <a:t>     * Create a singly linked list of n nodes</a:t>
            </a:r>
          </a:p>
          <a:p>
            <a:pPr marL="0" indent="0">
              <a:buNone/>
            </a:pPr>
            <a:r>
              <a:rPr lang="en-US" dirty="0"/>
              <a:t>     */</a:t>
            </a:r>
          </a:p>
          <a:p>
            <a:pPr marL="0" indent="0">
              <a:buNone/>
            </a:pPr>
            <a:r>
              <a:rPr lang="en-US" dirty="0"/>
              <a:t>    </a:t>
            </a:r>
            <a:r>
              <a:rPr lang="en-US" dirty="0" err="1"/>
              <a:t>printf</a:t>
            </a:r>
            <a:r>
              <a:rPr lang="en-US" dirty="0"/>
              <a:t>("Enter the total number of nodes: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endParaRPr lang="en-US" dirty="0"/>
          </a:p>
          <a:p>
            <a:pPr marL="0" indent="0">
              <a:buNone/>
            </a:pPr>
            <a:r>
              <a:rPr lang="en-US" dirty="0"/>
              <a:t>    </a:t>
            </a:r>
            <a:r>
              <a:rPr lang="en-US" dirty="0" err="1"/>
              <a:t>printf</a:t>
            </a:r>
            <a:r>
              <a:rPr lang="en-US" dirty="0"/>
              <a:t>("\</a:t>
            </a:r>
            <a:r>
              <a:rPr lang="en-US" dirty="0" err="1"/>
              <a:t>nPress</a:t>
            </a:r>
            <a:r>
              <a:rPr lang="en-US" dirty="0"/>
              <a:t> 1 to delete last node: ");</a:t>
            </a:r>
          </a:p>
          <a:p>
            <a:pPr marL="0" indent="0">
              <a:buNone/>
            </a:pPr>
            <a:r>
              <a:rPr lang="en-US" dirty="0"/>
              <a:t>    </a:t>
            </a:r>
            <a:r>
              <a:rPr lang="en-US" dirty="0" err="1"/>
              <a:t>scanf</a:t>
            </a:r>
            <a:r>
              <a:rPr lang="en-US" dirty="0"/>
              <a:t>("%d", &amp;choice);</a:t>
            </a:r>
          </a:p>
          <a:p>
            <a:pPr marL="0" indent="0">
              <a:buNone/>
            </a:pPr>
            <a:endParaRPr lang="en-US" dirty="0"/>
          </a:p>
          <a:p>
            <a:pPr marL="0" indent="0">
              <a:buNone/>
            </a:pPr>
            <a:r>
              <a:rPr lang="en-US" dirty="0"/>
              <a:t>    /* Delete last node from list */</a:t>
            </a:r>
          </a:p>
          <a:p>
            <a:pPr marL="0" indent="0">
              <a:buNone/>
            </a:pPr>
            <a:r>
              <a:rPr lang="en-US" dirty="0"/>
              <a:t>    if(choice == 1)</a:t>
            </a:r>
          </a:p>
          <a:p>
            <a:pPr marL="0" indent="0">
              <a:buNone/>
            </a:pPr>
            <a:r>
              <a:rPr lang="en-US" dirty="0"/>
              <a:t>	</a:t>
            </a:r>
            <a:r>
              <a:rPr lang="en-US" dirty="0" err="1"/>
              <a:t>deleteLastNode</a:t>
            </a:r>
            <a:r>
              <a:rPr lang="en-US" dirty="0"/>
              <a:t>();</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a:p>
            <a:pPr marL="514350" indent="-514350">
              <a:buFont typeface="+mj-lt"/>
              <a:buAutoNum type="arabicPeriod"/>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829366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0" indent="0">
              <a:buNone/>
            </a:pPr>
            <a:r>
              <a:rPr lang="en-US" dirty="0" smtClean="0"/>
              <a:t>/*</a:t>
            </a:r>
            <a:endParaRPr lang="en-US" dirty="0"/>
          </a:p>
          <a:p>
            <a:pPr marL="0" indent="0">
              <a:buNone/>
            </a:pPr>
            <a:r>
              <a:rPr lang="en-US" dirty="0"/>
              <a:t> * Create a list of n nodes</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struct</a:t>
            </a:r>
            <a:r>
              <a:rPr lang="en-US" dirty="0"/>
              <a:t> node *newNode, *temp;</a:t>
            </a:r>
          </a:p>
          <a:p>
            <a:pPr marL="0" indent="0">
              <a:buNone/>
            </a:pPr>
            <a:r>
              <a:rPr lang="en-US" dirty="0"/>
              <a:t>    </a:t>
            </a:r>
            <a:r>
              <a:rPr lang="en-US" dirty="0" err="1"/>
              <a:t>int</a:t>
            </a:r>
            <a:r>
              <a:rPr lang="en-US" dirty="0"/>
              <a:t> data, i;</a:t>
            </a:r>
          </a:p>
          <a:p>
            <a:pPr marL="0" indent="0">
              <a:buNone/>
            </a:pPr>
            <a:endParaRPr lang="en-US" dirty="0"/>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p>
          <a:p>
            <a:pPr marL="0" indent="0">
              <a:buNone/>
            </a:pPr>
            <a:r>
              <a:rPr lang="en-US" dirty="0"/>
              <a:t>     * If unable to allocate memory for head node</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p>
          <a:p>
            <a:pPr marL="0" indent="0">
              <a:buNone/>
            </a:pPr>
            <a:r>
              <a:rPr lang="en-US" dirty="0"/>
              <a:t>	 * Input data of node from the user</a:t>
            </a:r>
          </a:p>
          <a:p>
            <a:pPr marL="0" indent="0">
              <a:buNone/>
            </a:pPr>
            <a:r>
              <a:rPr lang="en-US" dirty="0"/>
              <a:t>	 */</a:t>
            </a:r>
          </a:p>
          <a:p>
            <a:pPr marL="0" indent="0">
              <a:buNone/>
            </a:pPr>
            <a:r>
              <a:rPr lang="en-US" dirty="0"/>
              <a:t>	</a:t>
            </a:r>
            <a:r>
              <a:rPr lang="en-US" dirty="0" err="1"/>
              <a:t>printf</a:t>
            </a:r>
            <a:r>
              <a:rPr lang="en-US" dirty="0"/>
              <a:t>("Enter the data of node 1: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 // Link the data field with data</a:t>
            </a:r>
          </a:p>
          <a:p>
            <a:pPr marL="0" indent="0">
              <a:buNone/>
            </a:pPr>
            <a:r>
              <a:rPr lang="en-US" dirty="0"/>
              <a:t>	head-&gt;next = NULL; // Link the address field to NULL</a:t>
            </a:r>
          </a:p>
          <a:p>
            <a:pPr marL="0" indent="0">
              <a:buNone/>
            </a:pPr>
            <a:endParaRPr lang="en-US" dirty="0"/>
          </a:p>
          <a:p>
            <a:pPr marL="0" indent="0">
              <a:buNone/>
            </a:pPr>
            <a:r>
              <a:rPr lang="en-US" dirty="0"/>
              <a:t>	temp = head;</a:t>
            </a:r>
          </a:p>
          <a:p>
            <a:pPr marL="0" indent="0">
              <a:buNone/>
            </a:pPr>
            <a:endParaRPr lang="en-US" dirty="0"/>
          </a:p>
          <a:p>
            <a:pPr marL="0" indent="0">
              <a:buNone/>
            </a:pPr>
            <a:r>
              <a:rPr lang="en-US" dirty="0"/>
              <a:t>	/*</a:t>
            </a:r>
          </a:p>
          <a:p>
            <a:pPr marL="0" indent="0">
              <a:buNone/>
            </a:pPr>
            <a:r>
              <a:rPr lang="en-US" dirty="0"/>
              <a:t>	 * Create n nodes and adds to linked list</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 If memory is not allocated for newNode */</a:t>
            </a:r>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break;</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("Enter the data of node %d: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 // Link the data field of newNode with data</a:t>
            </a:r>
          </a:p>
          <a:p>
            <a:pPr marL="0" indent="0">
              <a:buNone/>
            </a:pPr>
            <a:r>
              <a:rPr lang="en-US" dirty="0"/>
              <a:t>		newNode-&gt;next = NULL; // Link the address field of newNode with NULL</a:t>
            </a:r>
          </a:p>
          <a:p>
            <a:pPr marL="0" indent="0">
              <a:buNone/>
            </a:pPr>
            <a:endParaRPr lang="en-US" dirty="0"/>
          </a:p>
          <a:p>
            <a:pPr marL="0" indent="0">
              <a:buNone/>
            </a:pPr>
            <a:r>
              <a:rPr lang="en-US" dirty="0"/>
              <a:t>		temp-&gt;next = newNode; // Link previous node i.e. temp to the newNode</a:t>
            </a:r>
          </a:p>
          <a:p>
            <a:pPr marL="0" indent="0">
              <a:buNone/>
            </a:pPr>
            <a:r>
              <a:rPr lang="en-US" dirty="0"/>
              <a:t>		temp = temp-&gt;next;</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("SINGLY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829366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0" indent="0">
              <a:buNone/>
            </a:pPr>
            <a:r>
              <a:rPr lang="en-US" dirty="0" smtClean="0"/>
              <a:t>/*</a:t>
            </a:r>
            <a:endParaRPr lang="en-US" dirty="0"/>
          </a:p>
          <a:p>
            <a:pPr marL="0" indent="0">
              <a:buNone/>
            </a:pPr>
            <a:r>
              <a:rPr lang="en-US" dirty="0"/>
              <a:t> * Delete last node of the linked list</a:t>
            </a:r>
          </a:p>
          <a:p>
            <a:pPr marL="0" indent="0">
              <a:buNone/>
            </a:pPr>
            <a:r>
              <a:rPr lang="en-US" dirty="0"/>
              <a:t> */</a:t>
            </a:r>
          </a:p>
          <a:p>
            <a:pPr marL="0" indent="0">
              <a:buNone/>
            </a:pPr>
            <a:r>
              <a:rPr lang="en-US" dirty="0"/>
              <a:t>void </a:t>
            </a:r>
            <a:r>
              <a:rPr lang="en-US" dirty="0" err="1"/>
              <a:t>deleteLastNode</a:t>
            </a:r>
            <a:r>
              <a:rPr lang="en-US" dirty="0"/>
              <a:t>()</a:t>
            </a:r>
          </a:p>
          <a:p>
            <a:pPr marL="0" indent="0">
              <a:buNone/>
            </a:pPr>
            <a:r>
              <a:rPr lang="en-US" dirty="0"/>
              <a:t>{</a:t>
            </a:r>
          </a:p>
          <a:p>
            <a:pPr marL="0" indent="0">
              <a:buNone/>
            </a:pPr>
            <a:r>
              <a:rPr lang="en-US" dirty="0"/>
              <a:t>    </a:t>
            </a:r>
            <a:r>
              <a:rPr lang="en-US" dirty="0" err="1"/>
              <a:t>struct</a:t>
            </a:r>
            <a:r>
              <a:rPr lang="en-US" dirty="0"/>
              <a:t> node *</a:t>
            </a:r>
            <a:r>
              <a:rPr lang="en-US" dirty="0" err="1"/>
              <a:t>toDelete</a:t>
            </a:r>
            <a:r>
              <a:rPr lang="en-US" dirty="0"/>
              <a:t>, *</a:t>
            </a:r>
            <a:r>
              <a:rPr lang="en-US" dirty="0" err="1"/>
              <a:t>secondLastNode</a:t>
            </a:r>
            <a:r>
              <a:rPr lang="en-US" dirty="0"/>
              <a:t>;</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already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toDelete</a:t>
            </a:r>
            <a:r>
              <a:rPr lang="en-US" dirty="0"/>
              <a:t> = head;</a:t>
            </a:r>
          </a:p>
          <a:p>
            <a:pPr marL="0" indent="0">
              <a:buNone/>
            </a:pPr>
            <a:r>
              <a:rPr lang="en-US" dirty="0"/>
              <a:t>	</a:t>
            </a:r>
            <a:r>
              <a:rPr lang="en-US" dirty="0" err="1"/>
              <a:t>secondLastNode</a:t>
            </a:r>
            <a:r>
              <a:rPr lang="en-US" dirty="0"/>
              <a:t> = head;</a:t>
            </a:r>
          </a:p>
          <a:p>
            <a:pPr marL="0" indent="0">
              <a:buNone/>
            </a:pPr>
            <a:endParaRPr lang="en-US" dirty="0"/>
          </a:p>
          <a:p>
            <a:pPr marL="0" indent="0">
              <a:buNone/>
            </a:pPr>
            <a:r>
              <a:rPr lang="en-US" dirty="0"/>
              <a:t>	/* Traverse to the last node of the list */</a:t>
            </a:r>
          </a:p>
          <a:p>
            <a:pPr marL="0" indent="0">
              <a:buNone/>
            </a:pPr>
            <a:r>
              <a:rPr lang="en-US" dirty="0"/>
              <a:t>	while(</a:t>
            </a:r>
            <a:r>
              <a:rPr lang="en-US" dirty="0" err="1"/>
              <a:t>toDelete</a:t>
            </a:r>
            <a:r>
              <a:rPr lang="en-US" dirty="0"/>
              <a:t>-&gt;next != NULL)</a:t>
            </a:r>
          </a:p>
          <a:p>
            <a:pPr marL="0" indent="0">
              <a:buNone/>
            </a:pPr>
            <a:r>
              <a:rPr lang="en-US" dirty="0"/>
              <a:t>	{</a:t>
            </a:r>
          </a:p>
          <a:p>
            <a:pPr marL="0" indent="0">
              <a:buNone/>
            </a:pPr>
            <a:r>
              <a:rPr lang="en-US" dirty="0"/>
              <a:t>	    </a:t>
            </a:r>
            <a:r>
              <a:rPr lang="en-US" dirty="0" err="1"/>
              <a:t>secondLastNode</a:t>
            </a:r>
            <a:r>
              <a:rPr lang="en-US" dirty="0"/>
              <a:t> = </a:t>
            </a:r>
            <a:r>
              <a:rPr lang="en-US" dirty="0" err="1"/>
              <a:t>toDelete</a:t>
            </a:r>
            <a:r>
              <a:rPr lang="en-US" dirty="0"/>
              <a:t>;</a:t>
            </a:r>
          </a:p>
          <a:p>
            <a:pPr marL="0" indent="0">
              <a:buNone/>
            </a:pPr>
            <a:r>
              <a:rPr lang="en-US" dirty="0"/>
              <a:t>	    </a:t>
            </a:r>
            <a:r>
              <a:rPr lang="en-US" dirty="0" err="1"/>
              <a:t>toDelete</a:t>
            </a:r>
            <a:r>
              <a:rPr lang="en-US" dirty="0"/>
              <a:t> = </a:t>
            </a:r>
            <a:r>
              <a:rPr lang="en-US" dirty="0" err="1"/>
              <a:t>toDelete</a:t>
            </a:r>
            <a:r>
              <a:rPr lang="en-US" dirty="0"/>
              <a:t>-&gt;next;</a:t>
            </a:r>
          </a:p>
          <a:p>
            <a:pPr marL="0" indent="0">
              <a:buNone/>
            </a:pPr>
            <a:r>
              <a:rPr lang="en-US" dirty="0"/>
              <a:t>	}</a:t>
            </a:r>
          </a:p>
          <a:p>
            <a:pPr marL="0" indent="0">
              <a:buNone/>
            </a:pPr>
            <a:endParaRPr lang="en-US" dirty="0"/>
          </a:p>
          <a:p>
            <a:pPr marL="0" indent="0">
              <a:buNone/>
            </a:pPr>
            <a:r>
              <a:rPr lang="en-US" dirty="0"/>
              <a:t>	if(</a:t>
            </a:r>
            <a:r>
              <a:rPr lang="en-US" dirty="0" err="1"/>
              <a:t>toDelete</a:t>
            </a:r>
            <a:r>
              <a:rPr lang="en-US" dirty="0"/>
              <a:t> == head)</a:t>
            </a:r>
          </a:p>
          <a:p>
            <a:pPr marL="0" indent="0">
              <a:buNone/>
            </a:pPr>
            <a:r>
              <a:rPr lang="en-US" dirty="0"/>
              <a:t>	{</a:t>
            </a:r>
          </a:p>
          <a:p>
            <a:pPr marL="0" indent="0">
              <a:buNone/>
            </a:pPr>
            <a:r>
              <a:rPr lang="en-US" dirty="0"/>
              <a:t>	    head = NULL;</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 Disconnect link of second last node with last node */</a:t>
            </a:r>
          </a:p>
          <a:p>
            <a:pPr marL="0" indent="0">
              <a:buNone/>
            </a:pPr>
            <a:r>
              <a:rPr lang="en-US" dirty="0"/>
              <a:t>	    </a:t>
            </a:r>
            <a:r>
              <a:rPr lang="en-US" dirty="0" err="1"/>
              <a:t>secondLastNode</a:t>
            </a:r>
            <a:r>
              <a:rPr lang="en-US" dirty="0"/>
              <a:t>-&gt;next = NULL;</a:t>
            </a:r>
          </a:p>
          <a:p>
            <a:pPr marL="0" indent="0">
              <a:buNone/>
            </a:pPr>
            <a:r>
              <a:rPr lang="en-US" dirty="0"/>
              <a:t>	}</a:t>
            </a:r>
          </a:p>
          <a:p>
            <a:pPr marL="0" indent="0">
              <a:buNone/>
            </a:pPr>
            <a:endParaRPr lang="en-US" dirty="0"/>
          </a:p>
          <a:p>
            <a:pPr marL="0" indent="0">
              <a:buNone/>
            </a:pPr>
            <a:r>
              <a:rPr lang="en-US" dirty="0"/>
              <a:t>	/* Delete the last node */</a:t>
            </a:r>
          </a:p>
          <a:p>
            <a:pPr marL="0" indent="0">
              <a:buNone/>
            </a:pPr>
            <a:r>
              <a:rPr lang="en-US" dirty="0"/>
              <a:t>	free(</a:t>
            </a:r>
            <a:r>
              <a:rPr lang="en-US" dirty="0" err="1"/>
              <a:t>toDelete</a:t>
            </a:r>
            <a:r>
              <a:rPr lang="en-US" dirty="0"/>
              <a:t>);</a:t>
            </a:r>
          </a:p>
          <a:p>
            <a:pPr marL="0" indent="0">
              <a:buNone/>
            </a:pPr>
            <a:endParaRPr lang="en-US" dirty="0"/>
          </a:p>
          <a:p>
            <a:pPr marL="0" indent="0">
              <a:buNone/>
            </a:pPr>
            <a:r>
              <a:rPr lang="en-US" dirty="0"/>
              <a:t>	</a:t>
            </a:r>
            <a:r>
              <a:rPr lang="en-US" dirty="0" err="1"/>
              <a:t>printf</a:t>
            </a:r>
            <a:r>
              <a:rPr lang="en-US" dirty="0"/>
              <a:t>("SUCCESSFULLY DELETED LAST NODE OF LIST\n");</a:t>
            </a:r>
          </a:p>
          <a:p>
            <a:pPr marL="0" indent="0">
              <a:buNone/>
            </a:pPr>
            <a:r>
              <a:rPr lang="en-US" dirty="0"/>
              <a:t>    }</a:t>
            </a:r>
          </a:p>
          <a:p>
            <a:pPr marL="0" indent="0">
              <a:buNone/>
            </a:pPr>
            <a:r>
              <a:rPr lang="en-US" dirty="0"/>
              <a:t>}</a:t>
            </a:r>
          </a:p>
          <a:p>
            <a:pPr marL="0" indent="0">
              <a:buNone/>
            </a:pPr>
            <a:endParaRPr lang="en-US" dirty="0"/>
          </a:p>
          <a:p>
            <a:pPr marL="0" indent="0">
              <a:buNone/>
            </a:pPr>
            <a:endParaRPr lang="en-US" dirty="0"/>
          </a:p>
          <a:p>
            <a:pPr marL="0" indent="0">
              <a:buNone/>
            </a:pPr>
            <a:r>
              <a:rPr lang="en-US" dirty="0"/>
              <a:t>/*</a:t>
            </a:r>
          </a:p>
          <a:p>
            <a:pPr marL="0" indent="0">
              <a:buNone/>
            </a:pPr>
            <a:r>
              <a:rPr lang="en-US" dirty="0"/>
              <a:t> * Display entire list</a:t>
            </a:r>
          </a:p>
          <a:p>
            <a:pPr marL="0" indent="0">
              <a:buNone/>
            </a:pPr>
            <a:r>
              <a:rPr lang="en-US" dirty="0"/>
              <a:t> */</a:t>
            </a:r>
          </a:p>
          <a:p>
            <a:pPr marL="0" indent="0">
              <a:buNone/>
            </a:pPr>
            <a:r>
              <a:rPr lang="en-US" dirty="0"/>
              <a:t>void </a:t>
            </a:r>
            <a:r>
              <a:rPr lang="en-US" dirty="0" err="1"/>
              <a:t>displayList</a:t>
            </a:r>
            <a:r>
              <a:rPr lang="en-US" dirty="0"/>
              <a:t>()</a:t>
            </a:r>
          </a:p>
          <a:p>
            <a:pPr marL="0" indent="0">
              <a:buNone/>
            </a:pPr>
            <a:r>
              <a:rPr lang="en-US" dirty="0"/>
              <a:t>{</a:t>
            </a:r>
          </a:p>
          <a:p>
            <a:pPr marL="0" indent="0">
              <a:buNone/>
            </a:pPr>
            <a:r>
              <a:rPr lang="en-US" dirty="0"/>
              <a:t>    </a:t>
            </a:r>
            <a:r>
              <a:rPr lang="en-US" dirty="0" err="1"/>
              <a:t>struct</a:t>
            </a:r>
            <a:r>
              <a:rPr lang="en-US" dirty="0"/>
              <a:t> node *temp;</a:t>
            </a:r>
          </a:p>
          <a:p>
            <a:pPr marL="0" indent="0">
              <a:buNone/>
            </a:pPr>
            <a:endParaRPr lang="en-US" dirty="0"/>
          </a:p>
          <a:p>
            <a:pPr marL="0" indent="0">
              <a:buNone/>
            </a:pPr>
            <a:r>
              <a:rPr lang="en-US" dirty="0"/>
              <a:t>    /*</a:t>
            </a:r>
          </a:p>
          <a:p>
            <a:pPr marL="0" indent="0">
              <a:buNone/>
            </a:pPr>
            <a:r>
              <a:rPr lang="en-US" dirty="0"/>
              <a:t>     * If the list is empty i.e. head = NULL</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head;</a:t>
            </a:r>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 %d\n", temp-&gt;data); // Print the data of current node</a:t>
            </a:r>
          </a:p>
          <a:p>
            <a:pPr marL="0" indent="0">
              <a:buNone/>
            </a:pPr>
            <a:r>
              <a:rPr lang="en-US" dirty="0"/>
              <a:t>	    temp = temp-&gt;next;                // Move to next node</a:t>
            </a:r>
          </a:p>
          <a:p>
            <a:pPr marL="0" indent="0">
              <a:buNone/>
            </a:pPr>
            <a:r>
              <a:rPr lang="en-US" dirty="0"/>
              <a:t>	}</a:t>
            </a:r>
          </a:p>
          <a:p>
            <a:pPr marL="0" indent="0">
              <a:buNone/>
            </a:pPr>
            <a:r>
              <a:rPr lang="en-US" dirty="0"/>
              <a:t>    }</a:t>
            </a:r>
          </a:p>
          <a:p>
            <a:pPr marL="514350" indent="-514350">
              <a:buFont typeface="+mj-lt"/>
              <a:buAutoNum type="arabicPeriod" startAt="87"/>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093767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b="1" dirty="0" smtClean="0">
                <a:solidFill>
                  <a:srgbClr val="FF0000"/>
                </a:solidFill>
              </a:rPr>
              <a:t>Output:</a:t>
            </a:r>
          </a:p>
          <a:p>
            <a:pPr marL="0" indent="0">
              <a:buNone/>
            </a:pPr>
            <a:endParaRPr lang="en-US" b="1"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685799"/>
            <a:ext cx="8229600" cy="5633515"/>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109376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9" y="6927"/>
            <a:ext cx="9144000" cy="2581109"/>
          </a:xfrm>
        </p:spPr>
      </p:pic>
      <p:sp>
        <p:nvSpPr>
          <p:cNvPr id="6" name="TextBox 5"/>
          <p:cNvSpPr txBox="1"/>
          <p:nvPr/>
        </p:nvSpPr>
        <p:spPr>
          <a:xfrm>
            <a:off x="609600" y="2514600"/>
            <a:ext cx="6324600" cy="461665"/>
          </a:xfrm>
          <a:prstGeom prst="rect">
            <a:avLst/>
          </a:prstGeom>
          <a:noFill/>
        </p:spPr>
        <p:txBody>
          <a:bodyPr wrap="square" rtlCol="0">
            <a:spAutoFit/>
          </a:bodyPr>
          <a:lstStyle/>
          <a:p>
            <a:pPr marL="285750" indent="-285750">
              <a:buFont typeface="Wingdings" pitchFamily="2" charset="2"/>
              <a:buChar char="§"/>
            </a:pPr>
            <a:r>
              <a:rPr lang="en-US" sz="2400" b="1" dirty="0" smtClean="0">
                <a:solidFill>
                  <a:srgbClr val="00B050"/>
                </a:solidFill>
              </a:rPr>
              <a:t>Next field </a:t>
            </a:r>
            <a:r>
              <a:rPr lang="en-US" sz="2400" dirty="0" smtClean="0"/>
              <a:t>is also called </a:t>
            </a:r>
            <a:r>
              <a:rPr lang="en-US" sz="2400" b="1" dirty="0" smtClean="0">
                <a:solidFill>
                  <a:srgbClr val="00B050"/>
                </a:solidFill>
              </a:rPr>
              <a:t>address field</a:t>
            </a:r>
            <a:endParaRPr lang="en-US" sz="2400" b="1" dirty="0">
              <a:solidFill>
                <a:srgbClr val="00B050"/>
              </a:solidFill>
            </a:endParaRPr>
          </a:p>
        </p:txBody>
      </p:sp>
      <p:grpSp>
        <p:nvGrpSpPr>
          <p:cNvPr id="8" name="Group 7"/>
          <p:cNvGrpSpPr/>
          <p:nvPr/>
        </p:nvGrpSpPr>
        <p:grpSpPr>
          <a:xfrm>
            <a:off x="76200" y="3406971"/>
            <a:ext cx="8991600" cy="3146229"/>
            <a:chOff x="76200" y="3406971"/>
            <a:chExt cx="8991600" cy="3146229"/>
          </a:xfrm>
        </p:grpSpPr>
        <p:grpSp>
          <p:nvGrpSpPr>
            <p:cNvPr id="3" name="Group 2"/>
            <p:cNvGrpSpPr/>
            <p:nvPr/>
          </p:nvGrpSpPr>
          <p:grpSpPr>
            <a:xfrm>
              <a:off x="76200" y="3406971"/>
              <a:ext cx="8991600" cy="3146229"/>
              <a:chOff x="0" y="3124200"/>
              <a:chExt cx="9067800" cy="3146229"/>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4200"/>
                <a:ext cx="9067800" cy="3146229"/>
              </a:xfrm>
              <a:prstGeom prst="rect">
                <a:avLst/>
              </a:prstGeom>
            </p:spPr>
          </p:pic>
          <p:sp>
            <p:nvSpPr>
              <p:cNvPr id="5" name="TextBox 4"/>
              <p:cNvSpPr txBox="1"/>
              <p:nvPr/>
            </p:nvSpPr>
            <p:spPr>
              <a:xfrm>
                <a:off x="3048000" y="5715000"/>
                <a:ext cx="41910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Fig: Singly Linked List</a:t>
                </a:r>
                <a:endParaRPr lang="en-US" sz="2400" b="1" dirty="0">
                  <a:solidFill>
                    <a:srgbClr val="FF0000"/>
                  </a:solidFill>
                  <a:latin typeface="Bookman Old Style" pitchFamily="18" charset="0"/>
                </a:endParaRPr>
              </a:p>
            </p:txBody>
          </p:sp>
        </p:grpSp>
        <p:sp>
          <p:nvSpPr>
            <p:cNvPr id="7" name="TextBox 6"/>
            <p:cNvSpPr txBox="1"/>
            <p:nvPr/>
          </p:nvSpPr>
          <p:spPr>
            <a:xfrm>
              <a:off x="1905000" y="5791200"/>
              <a:ext cx="914400" cy="400110"/>
            </a:xfrm>
            <a:prstGeom prst="rect">
              <a:avLst/>
            </a:prstGeom>
            <a:noFill/>
          </p:spPr>
          <p:txBody>
            <a:bodyPr wrap="square" rtlCol="0">
              <a:spAutoFit/>
            </a:bodyPr>
            <a:lstStyle/>
            <a:p>
              <a:r>
                <a:rPr lang="en-US" sz="2000" dirty="0" smtClean="0"/>
                <a:t>/head</a:t>
              </a:r>
              <a:endParaRPr lang="en-US" sz="2000" dirty="0"/>
            </a:p>
          </p:txBody>
        </p:sp>
      </p:grpSp>
      <p:sp>
        <p:nvSpPr>
          <p:cNvPr id="9" name="Footer Placeholder 8"/>
          <p:cNvSpPr>
            <a:spLocks noGrp="1"/>
          </p:cNvSpPr>
          <p:nvPr>
            <p:ph type="ftr" sz="quarter" idx="11"/>
          </p:nvPr>
        </p:nvSpPr>
        <p:spPr/>
        <p:txBody>
          <a:bodyPr/>
          <a:lstStyle/>
          <a:p>
            <a:r>
              <a:rPr lang="en-US" smtClean="0"/>
              <a:t>Er. Jendi Bade Shrestha</a:t>
            </a: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smtClean="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endParaRPr lang="en-US" sz="2800" b="1" dirty="0">
              <a:solidFill>
                <a:srgbClr val="FF0000"/>
              </a:solidFill>
              <a:latin typeface="Verdana" pitchFamily="34" charset="0"/>
              <a:ea typeface="Verdana" pitchFamily="34" charset="0"/>
            </a:endParaRPr>
          </a:p>
          <a:p>
            <a:pPr>
              <a:buFont typeface="Wingdings" pitchFamily="2" charset="2"/>
              <a:buChar char="§"/>
            </a:pPr>
            <a:r>
              <a:rPr lang="en-US" sz="2800" b="1" dirty="0" smtClean="0">
                <a:solidFill>
                  <a:srgbClr val="FF0000"/>
                </a:solidFill>
                <a:latin typeface="Verdana" pitchFamily="34" charset="0"/>
                <a:ea typeface="Verdana" pitchFamily="34" charset="0"/>
              </a:rPr>
              <a:t>How </a:t>
            </a:r>
            <a:r>
              <a:rPr lang="en-US" sz="2800" b="1" dirty="0">
                <a:solidFill>
                  <a:srgbClr val="FF0000"/>
                </a:solidFill>
                <a:latin typeface="Verdana" pitchFamily="34" charset="0"/>
                <a:ea typeface="Verdana" pitchFamily="34" charset="0"/>
              </a:rPr>
              <a:t>to delete node from the </a:t>
            </a:r>
            <a:r>
              <a:rPr lang="en-US" sz="2800" b="1" dirty="0" smtClean="0">
                <a:solidFill>
                  <a:srgbClr val="FF0000"/>
                </a:solidFill>
                <a:latin typeface="Verdana" pitchFamily="34" charset="0"/>
                <a:ea typeface="Verdana" pitchFamily="34" charset="0"/>
              </a:rPr>
              <a:t>middle </a:t>
            </a:r>
            <a:r>
              <a:rPr lang="en-US" sz="2800" b="1" dirty="0">
                <a:latin typeface="Verdana" pitchFamily="34" charset="0"/>
                <a:ea typeface="Verdana" pitchFamily="34" charset="0"/>
              </a:rPr>
              <a:t>(or at any position)</a:t>
            </a:r>
            <a:r>
              <a:rPr lang="en-US" sz="2800" b="1" dirty="0" smtClean="0">
                <a:solidFill>
                  <a:srgbClr val="FF0000"/>
                </a:solidFill>
                <a:latin typeface="Verdana" pitchFamily="34" charset="0"/>
                <a:ea typeface="Verdana" pitchFamily="34" charset="0"/>
              </a:rPr>
              <a:t> </a:t>
            </a:r>
            <a:r>
              <a:rPr lang="en-US" sz="2800" b="1" dirty="0">
                <a:solidFill>
                  <a:srgbClr val="FF0000"/>
                </a:solidFill>
                <a:latin typeface="Verdana" pitchFamily="34" charset="0"/>
                <a:ea typeface="Verdana" pitchFamily="34" charset="0"/>
              </a:rPr>
              <a:t>of the singly linked list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93767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Verdana" pitchFamily="34" charset="0"/>
                <a:ea typeface="Verdana" pitchFamily="34" charset="0"/>
              </a:rPr>
              <a:t>c. </a:t>
            </a:r>
            <a:r>
              <a:rPr lang="en-US" sz="2400" b="1" dirty="0">
                <a:solidFill>
                  <a:srgbClr val="FF0000"/>
                </a:solidFill>
                <a:latin typeface="Verdana" pitchFamily="34" charset="0"/>
                <a:ea typeface="Verdana" pitchFamily="34" charset="0"/>
              </a:rPr>
              <a:t>delete middle </a:t>
            </a:r>
            <a:r>
              <a:rPr lang="en-US" sz="2400" b="1" dirty="0" smtClean="0">
                <a:solidFill>
                  <a:srgbClr val="FF0000"/>
                </a:solidFill>
                <a:latin typeface="Verdana" pitchFamily="34" charset="0"/>
                <a:ea typeface="Verdana" pitchFamily="34" charset="0"/>
              </a:rPr>
              <a:t>node </a:t>
            </a:r>
            <a:r>
              <a:rPr lang="en-US" sz="2400" b="1" dirty="0">
                <a:latin typeface="Verdana" pitchFamily="34" charset="0"/>
                <a:ea typeface="Verdana" pitchFamily="34" charset="0"/>
              </a:rPr>
              <a:t>(or at any position)</a:t>
            </a:r>
            <a:r>
              <a:rPr lang="en-US" sz="2400" b="1" dirty="0" smtClean="0">
                <a:solidFill>
                  <a:srgbClr val="FF0000"/>
                </a:solidFill>
                <a:latin typeface="Verdana" pitchFamily="34" charset="0"/>
                <a:ea typeface="Verdana" pitchFamily="34" charset="0"/>
              </a:rPr>
              <a:t> </a:t>
            </a:r>
            <a:r>
              <a:rPr lang="en-US" sz="2400" b="1" dirty="0">
                <a:solidFill>
                  <a:srgbClr val="FF0000"/>
                </a:solidFill>
                <a:latin typeface="Verdana" pitchFamily="34" charset="0"/>
                <a:ea typeface="Verdana" pitchFamily="34" charset="0"/>
              </a:rPr>
              <a:t>from singly linked </a:t>
            </a:r>
            <a:r>
              <a:rPr lang="en-US" sz="2400" b="1" dirty="0" smtClean="0">
                <a:solidFill>
                  <a:srgbClr val="FF0000"/>
                </a:solidFill>
                <a:latin typeface="Verdana" pitchFamily="34" charset="0"/>
                <a:ea typeface="Verdana" pitchFamily="34" charset="0"/>
              </a:rPr>
              <a:t>list</a:t>
            </a:r>
          </a:p>
          <a:p>
            <a:pPr marL="0" indent="0">
              <a:buNone/>
            </a:pPr>
            <a:r>
              <a:rPr lang="en-US" sz="2400" b="1" dirty="0" smtClean="0">
                <a:solidFill>
                  <a:srgbClr val="00B050"/>
                </a:solidFill>
                <a:latin typeface="Verdana" pitchFamily="34" charset="0"/>
                <a:ea typeface="Verdana" pitchFamily="34" charset="0"/>
              </a:rPr>
              <a:t>Algorithm</a:t>
            </a:r>
          </a:p>
          <a:p>
            <a:pPr marL="0" indent="0">
              <a:buNone/>
            </a:pPr>
            <a:r>
              <a:rPr lang="en-US" sz="2000" b="1" dirty="0" smtClean="0"/>
              <a:t>Step </a:t>
            </a:r>
            <a:r>
              <a:rPr lang="en-US" sz="2000" b="1" dirty="0"/>
              <a:t>1:</a:t>
            </a:r>
            <a:r>
              <a:rPr lang="en-US" sz="2000" dirty="0"/>
              <a:t> Check whether list is </a:t>
            </a:r>
            <a:r>
              <a:rPr lang="en-US" sz="2000" b="1" dirty="0"/>
              <a:t>Empty</a:t>
            </a:r>
            <a:r>
              <a:rPr lang="en-US" sz="2000" dirty="0"/>
              <a:t> (</a:t>
            </a:r>
            <a:r>
              <a:rPr lang="en-US" sz="2000" b="1" dirty="0"/>
              <a:t>head</a:t>
            </a:r>
            <a:r>
              <a:rPr lang="en-US" sz="2000" dirty="0"/>
              <a:t> == </a:t>
            </a:r>
            <a:r>
              <a:rPr lang="en-US" sz="2000" b="1" dirty="0"/>
              <a:t>NULL</a:t>
            </a:r>
            <a:r>
              <a:rPr lang="en-US" sz="2000" dirty="0"/>
              <a:t>)</a:t>
            </a:r>
          </a:p>
          <a:p>
            <a:pPr marL="0" indent="0">
              <a:buNone/>
            </a:pPr>
            <a:r>
              <a:rPr lang="en-US" sz="2000" b="1" dirty="0"/>
              <a:t>Step 2:</a:t>
            </a:r>
            <a:r>
              <a:rPr lang="en-US" sz="2000" dirty="0"/>
              <a:t> If it is </a:t>
            </a:r>
            <a:r>
              <a:rPr lang="en-US" sz="2000" b="1" dirty="0"/>
              <a:t>Empty</a:t>
            </a:r>
            <a:r>
              <a:rPr lang="en-US" sz="2000" dirty="0"/>
              <a:t> then, display </a:t>
            </a:r>
            <a:r>
              <a:rPr lang="en-US" sz="2000" b="1" dirty="0"/>
              <a:t>'List is Empty!!! Deletion is not possible'</a:t>
            </a:r>
            <a:r>
              <a:rPr lang="en-US" sz="2000" dirty="0"/>
              <a:t> and </a:t>
            </a:r>
            <a:r>
              <a:rPr lang="en-US" sz="2000" dirty="0" smtClean="0"/>
              <a:t>	terminate </a:t>
            </a:r>
            <a:r>
              <a:rPr lang="en-US" sz="2000" dirty="0"/>
              <a:t>the function.</a:t>
            </a:r>
          </a:p>
          <a:p>
            <a:pPr marL="0" indent="0">
              <a:buNone/>
            </a:pPr>
            <a:r>
              <a:rPr lang="en-US" sz="2000" b="1" dirty="0"/>
              <a:t>Step 3:</a:t>
            </a:r>
            <a:r>
              <a:rPr lang="en-US" sz="2000" dirty="0"/>
              <a:t> If it is </a:t>
            </a:r>
            <a:r>
              <a:rPr lang="en-US" sz="2000" b="1" dirty="0"/>
              <a:t>Not Empty</a:t>
            </a:r>
            <a:r>
              <a:rPr lang="en-US" sz="2000" dirty="0"/>
              <a:t> then, define a Node pointer </a:t>
            </a:r>
            <a:r>
              <a:rPr lang="en-US" sz="2000" b="1" dirty="0"/>
              <a:t>'temp'</a:t>
            </a:r>
            <a:r>
              <a:rPr lang="en-US" sz="2000" dirty="0"/>
              <a:t> and initialize with </a:t>
            </a:r>
            <a:r>
              <a:rPr lang="en-US" sz="2000" b="1" dirty="0"/>
              <a:t>head</a:t>
            </a:r>
            <a:r>
              <a:rPr lang="en-US" sz="2000" dirty="0" smtClean="0"/>
              <a:t>. </a:t>
            </a:r>
          </a:p>
          <a:p>
            <a:pPr marL="0" indent="0">
              <a:buNone/>
            </a:pPr>
            <a:r>
              <a:rPr lang="en-US" sz="2000" b="1" dirty="0" smtClean="0"/>
              <a:t>Step </a:t>
            </a:r>
            <a:r>
              <a:rPr lang="en-US" sz="2000" b="1" dirty="0"/>
              <a:t>4:</a:t>
            </a:r>
            <a:r>
              <a:rPr lang="en-US" sz="2000" dirty="0"/>
              <a:t> Check whether list has only one Node (</a:t>
            </a:r>
            <a:r>
              <a:rPr lang="en-US" sz="2000" b="1" dirty="0"/>
              <a:t>temp1 → next</a:t>
            </a:r>
            <a:r>
              <a:rPr lang="en-US" sz="2000" dirty="0"/>
              <a:t> == </a:t>
            </a:r>
            <a:r>
              <a:rPr lang="en-US" sz="2000" b="1" dirty="0"/>
              <a:t>NULL</a:t>
            </a:r>
            <a:r>
              <a:rPr lang="en-US" sz="2000" dirty="0"/>
              <a:t>)</a:t>
            </a:r>
          </a:p>
          <a:p>
            <a:pPr marL="0" indent="0">
              <a:buNone/>
            </a:pPr>
            <a:r>
              <a:rPr lang="en-US" sz="2000" b="1" dirty="0"/>
              <a:t>Step 5:</a:t>
            </a:r>
            <a:r>
              <a:rPr lang="en-US" sz="2000" dirty="0"/>
              <a:t> If it is </a:t>
            </a:r>
            <a:r>
              <a:rPr lang="en-US" sz="2000" b="1" dirty="0"/>
              <a:t>TRUE</a:t>
            </a:r>
            <a:r>
              <a:rPr lang="en-US" sz="2000" dirty="0"/>
              <a:t>. Then, set </a:t>
            </a:r>
            <a:r>
              <a:rPr lang="en-US" sz="2000" b="1" dirty="0"/>
              <a:t>head</a:t>
            </a:r>
            <a:r>
              <a:rPr lang="en-US" sz="2000" dirty="0"/>
              <a:t> = </a:t>
            </a:r>
            <a:r>
              <a:rPr lang="en-US" sz="2000" b="1" dirty="0"/>
              <a:t>NULL</a:t>
            </a:r>
            <a:r>
              <a:rPr lang="en-US" sz="2000" dirty="0"/>
              <a:t> and delete </a:t>
            </a:r>
            <a:r>
              <a:rPr lang="en-US" sz="2000" b="1" dirty="0"/>
              <a:t>temp1</a:t>
            </a:r>
            <a:r>
              <a:rPr lang="en-US" sz="2000" dirty="0"/>
              <a:t>. And terminate the </a:t>
            </a:r>
            <a:r>
              <a:rPr lang="en-US" sz="2000" dirty="0" smtClean="0"/>
              <a:t>	function</a:t>
            </a:r>
            <a:r>
              <a:rPr lang="en-US" sz="2000" dirty="0"/>
              <a:t>. (Setting </a:t>
            </a:r>
            <a:r>
              <a:rPr lang="en-US" sz="2000" b="1" dirty="0"/>
              <a:t>Empty</a:t>
            </a:r>
            <a:r>
              <a:rPr lang="en-US" sz="2000" dirty="0"/>
              <a:t> list condition</a:t>
            </a:r>
            <a:r>
              <a:rPr lang="en-US" sz="2000" dirty="0" smtClean="0"/>
              <a:t>)</a:t>
            </a:r>
          </a:p>
          <a:p>
            <a:pPr marL="0" indent="0">
              <a:buNone/>
            </a:pPr>
            <a:r>
              <a:rPr lang="en-US" sz="2000" b="1" dirty="0"/>
              <a:t>Step 6:</a:t>
            </a:r>
            <a:r>
              <a:rPr lang="en-US" sz="2000" dirty="0"/>
              <a:t> </a:t>
            </a:r>
            <a:r>
              <a:rPr lang="en-US" sz="2000" dirty="0" smtClean="0"/>
              <a:t>If </a:t>
            </a:r>
            <a:r>
              <a:rPr lang="en-US" sz="2000" dirty="0"/>
              <a:t>it is </a:t>
            </a:r>
            <a:r>
              <a:rPr lang="en-US" sz="2000" b="1" dirty="0"/>
              <a:t>FALSE</a:t>
            </a:r>
            <a:r>
              <a:rPr lang="en-US" sz="2000" dirty="0"/>
              <a:t> </a:t>
            </a:r>
            <a:r>
              <a:rPr lang="en-US" sz="2000" dirty="0" smtClean="0"/>
              <a:t>then </a:t>
            </a:r>
            <a:r>
              <a:rPr lang="en-US" sz="2000" dirty="0"/>
              <a:t>Traverse to the </a:t>
            </a:r>
            <a:r>
              <a:rPr lang="en-US" sz="2000" b="1" dirty="0"/>
              <a:t>n</a:t>
            </a:r>
            <a:r>
              <a:rPr lang="en-US" sz="2000" b="1" baseline="30000" dirty="0"/>
              <a:t>th</a:t>
            </a:r>
            <a:r>
              <a:rPr lang="en-US" sz="2000" b="1" dirty="0"/>
              <a:t> node </a:t>
            </a:r>
            <a:r>
              <a:rPr lang="en-US" sz="2000" dirty="0"/>
              <a:t>of the singly linked list and also keep </a:t>
            </a:r>
            <a:r>
              <a:rPr lang="en-US" sz="2000" dirty="0" smtClean="0"/>
              <a:t>	reference </a:t>
            </a:r>
            <a:r>
              <a:rPr lang="en-US" sz="2000" dirty="0"/>
              <a:t>of </a:t>
            </a:r>
            <a:r>
              <a:rPr lang="en-US" sz="2000" b="1" dirty="0"/>
              <a:t>n-1</a:t>
            </a:r>
            <a:r>
              <a:rPr lang="en-US" sz="2000" b="1" baseline="30000" dirty="0"/>
              <a:t>th</a:t>
            </a:r>
            <a:r>
              <a:rPr lang="en-US" sz="2000" b="1" dirty="0"/>
              <a:t> node </a:t>
            </a:r>
            <a:r>
              <a:rPr lang="en-US" sz="2000" dirty="0"/>
              <a:t>in some </a:t>
            </a:r>
            <a:r>
              <a:rPr lang="en-US" sz="2000" b="1" dirty="0"/>
              <a:t>temp</a:t>
            </a:r>
            <a:r>
              <a:rPr lang="en-US" sz="2000" dirty="0"/>
              <a:t> variable say </a:t>
            </a:r>
            <a:r>
              <a:rPr lang="en-US" sz="2000" b="1" dirty="0" err="1"/>
              <a:t>prevnode</a:t>
            </a:r>
            <a:r>
              <a:rPr lang="en-US" sz="2000" b="1" dirty="0" smtClean="0"/>
              <a:t>.</a:t>
            </a:r>
          </a:p>
          <a:p>
            <a:pPr marL="0" indent="0">
              <a:buNone/>
            </a:pPr>
            <a:r>
              <a:rPr lang="en-US" sz="2000" b="1" dirty="0" smtClean="0"/>
              <a:t>Step 7: 	</a:t>
            </a:r>
            <a:r>
              <a:rPr lang="en-US" sz="2000" dirty="0" smtClean="0"/>
              <a:t>Reconnect </a:t>
            </a:r>
            <a:r>
              <a:rPr lang="en-US" sz="2000" dirty="0"/>
              <a:t>the </a:t>
            </a:r>
            <a:r>
              <a:rPr lang="en-US" sz="2000" b="1" dirty="0"/>
              <a:t>n-1</a:t>
            </a:r>
            <a:r>
              <a:rPr lang="en-US" sz="2000" b="1" baseline="30000" dirty="0"/>
              <a:t>th</a:t>
            </a:r>
            <a:r>
              <a:rPr lang="en-US" sz="2000" b="1" dirty="0"/>
              <a:t> node </a:t>
            </a:r>
            <a:r>
              <a:rPr lang="en-US" sz="2000" dirty="0"/>
              <a:t>with the </a:t>
            </a:r>
            <a:r>
              <a:rPr lang="en-US" sz="2000" b="1" dirty="0"/>
              <a:t>n+1</a:t>
            </a:r>
            <a:r>
              <a:rPr lang="en-US" sz="2000" b="1" baseline="30000" dirty="0"/>
              <a:t>th</a:t>
            </a:r>
            <a:r>
              <a:rPr lang="en-US" sz="2000" b="1" dirty="0"/>
              <a:t> node </a:t>
            </a:r>
            <a:endParaRPr lang="en-US" sz="2000" b="1" dirty="0" smtClean="0"/>
          </a:p>
          <a:p>
            <a:pPr marL="0" indent="0">
              <a:buNone/>
            </a:pPr>
            <a:r>
              <a:rPr lang="en-US" sz="2000" b="1" dirty="0"/>
              <a:t>	</a:t>
            </a:r>
            <a:r>
              <a:rPr lang="en-US" sz="2000" dirty="0" smtClean="0"/>
              <a:t>i.e</a:t>
            </a:r>
            <a:r>
              <a:rPr lang="en-US" sz="2000" dirty="0"/>
              <a:t>. </a:t>
            </a:r>
            <a:r>
              <a:rPr lang="en-US" sz="2000" b="1" dirty="0" err="1"/>
              <a:t>prevNode</a:t>
            </a:r>
            <a:r>
              <a:rPr lang="en-US" sz="2000" b="1" dirty="0"/>
              <a:t>-&gt;next = </a:t>
            </a:r>
            <a:r>
              <a:rPr lang="en-US" sz="2000" b="1" dirty="0" err="1"/>
              <a:t>toDelete</a:t>
            </a:r>
            <a:r>
              <a:rPr lang="en-US" sz="2000" b="1" dirty="0"/>
              <a:t>-&gt;next</a:t>
            </a:r>
            <a:r>
              <a:rPr lang="en-US" sz="2000" dirty="0"/>
              <a:t> (Where </a:t>
            </a:r>
            <a:r>
              <a:rPr lang="en-US" sz="2000" b="1" dirty="0" err="1"/>
              <a:t>prevNode</a:t>
            </a:r>
            <a:r>
              <a:rPr lang="en-US" sz="2000" dirty="0"/>
              <a:t> is </a:t>
            </a:r>
            <a:r>
              <a:rPr lang="en-US" sz="2000" b="1" dirty="0"/>
              <a:t>n-1</a:t>
            </a:r>
            <a:r>
              <a:rPr lang="en-US" sz="2000" b="1" baseline="30000" dirty="0"/>
              <a:t>th</a:t>
            </a:r>
            <a:r>
              <a:rPr lang="en-US" sz="2000" b="1" dirty="0"/>
              <a:t> node </a:t>
            </a:r>
            <a:r>
              <a:rPr lang="en-US" sz="2000" b="1" dirty="0" smtClean="0"/>
              <a:t>	</a:t>
            </a:r>
            <a:r>
              <a:rPr lang="en-US" sz="2000" dirty="0" smtClean="0"/>
              <a:t>and</a:t>
            </a:r>
            <a:r>
              <a:rPr lang="en-US" sz="2000" dirty="0"/>
              <a:t> </a:t>
            </a:r>
            <a:r>
              <a:rPr lang="en-US" sz="2000" b="1" dirty="0" err="1"/>
              <a:t>toDelete</a:t>
            </a:r>
            <a:r>
              <a:rPr lang="en-US" sz="2000" b="1" dirty="0"/>
              <a:t> node </a:t>
            </a:r>
            <a:r>
              <a:rPr lang="en-US" sz="2000" dirty="0"/>
              <a:t>is the </a:t>
            </a:r>
            <a:r>
              <a:rPr lang="en-US" sz="2000" b="1" dirty="0"/>
              <a:t>n</a:t>
            </a:r>
            <a:r>
              <a:rPr lang="en-US" sz="2000" b="1" baseline="30000" dirty="0"/>
              <a:t>th</a:t>
            </a:r>
            <a:r>
              <a:rPr lang="en-US" sz="2000" b="1" dirty="0"/>
              <a:t> node </a:t>
            </a:r>
            <a:r>
              <a:rPr lang="en-US" sz="2000" dirty="0"/>
              <a:t>and </a:t>
            </a:r>
            <a:r>
              <a:rPr lang="en-US" sz="2000" b="1" dirty="0" err="1"/>
              <a:t>toDelete</a:t>
            </a:r>
            <a:r>
              <a:rPr lang="en-US" sz="2000" b="1" dirty="0"/>
              <a:t>-&gt;next </a:t>
            </a:r>
            <a:r>
              <a:rPr lang="en-US" sz="2000" dirty="0"/>
              <a:t>is the</a:t>
            </a:r>
            <a:r>
              <a:rPr lang="en-US" sz="2000" b="1" dirty="0"/>
              <a:t> n+1</a:t>
            </a:r>
            <a:r>
              <a:rPr lang="en-US" sz="2000" b="1" baseline="30000" dirty="0"/>
              <a:t>th</a:t>
            </a:r>
            <a:r>
              <a:rPr lang="en-US" sz="2000" b="1" dirty="0"/>
              <a:t> node</a:t>
            </a:r>
            <a:r>
              <a:rPr lang="en-US" sz="2000" dirty="0"/>
              <a:t>).</a:t>
            </a:r>
            <a:endParaRPr lang="en-US" sz="2000" dirty="0" smtClean="0"/>
          </a:p>
          <a:p>
            <a:pPr marL="0" indent="0">
              <a:buNone/>
            </a:pPr>
            <a:r>
              <a:rPr lang="en-US" sz="2000" b="1" dirty="0" smtClean="0"/>
              <a:t>Step 8: </a:t>
            </a:r>
            <a:r>
              <a:rPr lang="en-US" sz="2000" dirty="0"/>
              <a:t>Free the memory occupied by the </a:t>
            </a:r>
            <a:r>
              <a:rPr lang="en-US" sz="2000" b="1" dirty="0"/>
              <a:t>n</a:t>
            </a:r>
            <a:r>
              <a:rPr lang="en-US" sz="2000" b="1" baseline="30000" dirty="0"/>
              <a:t>th</a:t>
            </a:r>
            <a:r>
              <a:rPr lang="en-US" sz="2000" b="1" dirty="0"/>
              <a:t> node </a:t>
            </a:r>
            <a:r>
              <a:rPr lang="en-US" sz="2000" dirty="0"/>
              <a:t>i.e. </a:t>
            </a:r>
            <a:r>
              <a:rPr lang="en-US" sz="2000" b="1" dirty="0" err="1"/>
              <a:t>toDelete</a:t>
            </a:r>
            <a:r>
              <a:rPr lang="en-US" sz="2000" b="1" dirty="0"/>
              <a:t> node</a:t>
            </a:r>
          </a:p>
          <a:p>
            <a:pPr marL="0" indent="0">
              <a:buNone/>
            </a:pPr>
            <a:endParaRPr lang="en-US" sz="2000" b="1" dirty="0">
              <a:solidFill>
                <a:srgbClr val="FF0000"/>
              </a:solidFill>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093767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066800"/>
            <a:ext cx="8698522" cy="4038599"/>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093767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rPr>
              <a:t>Note:</a:t>
            </a:r>
          </a:p>
          <a:p>
            <a:pPr marL="0" indent="0">
              <a:buNone/>
            </a:pPr>
            <a:r>
              <a:rPr lang="en-US" sz="2400" b="1" dirty="0"/>
              <a:t>We can also draw a figure like this for deletion of node at </a:t>
            </a:r>
            <a:r>
              <a:rPr lang="en-US" sz="2400" b="1" dirty="0" smtClean="0"/>
              <a:t>middle.</a:t>
            </a:r>
          </a:p>
          <a:p>
            <a:pPr marL="0" indent="0">
              <a:buNone/>
            </a:pPr>
            <a:endParaRPr lang="en-US" sz="28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8763000" cy="5664829"/>
          </a:xfrm>
          <a:prstGeom prst="rect">
            <a:avLst/>
          </a:prstGeom>
        </p:spPr>
      </p:pic>
      <p:sp>
        <p:nvSpPr>
          <p:cNvPr id="4" name="Footer Placeholder 3"/>
          <p:cNvSpPr>
            <a:spLocks noGrp="1"/>
          </p:cNvSpPr>
          <p:nvPr>
            <p:ph type="ftr" sz="quarter" idx="11"/>
          </p:nvPr>
        </p:nvSpPr>
        <p:spPr>
          <a:xfrm>
            <a:off x="144887" y="6418019"/>
            <a:ext cx="2895600" cy="365125"/>
          </a:xfrm>
        </p:spPr>
        <p:txBody>
          <a:bodyPr/>
          <a:lstStyle/>
          <a:p>
            <a:r>
              <a:rPr lang="en-US" smtClean="0"/>
              <a:t>Er. Jendi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093767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buNone/>
            </a:pPr>
            <a:endParaRPr lang="en-US" sz="2400" b="1" dirty="0">
              <a:solidFill>
                <a:srgbClr val="FF0000"/>
              </a:solidFill>
              <a:latin typeface="Verdana" pitchFamily="34" charset="0"/>
              <a:ea typeface="Verdana" pitchFamily="34" charset="0"/>
            </a:endParaRPr>
          </a:p>
          <a:p>
            <a:pPr marL="0" indent="0">
              <a:buNone/>
            </a:pPr>
            <a:endParaRPr lang="en-US" sz="2400" b="1" dirty="0" smtClean="0">
              <a:solidFill>
                <a:srgbClr val="FF000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7</a:t>
            </a:r>
          </a:p>
          <a:p>
            <a:pPr>
              <a:buFont typeface="Wingdings" pitchFamily="2" charset="2"/>
              <a:buChar char="§"/>
            </a:pPr>
            <a:r>
              <a:rPr lang="en-US" sz="2400" b="1" dirty="0">
                <a:solidFill>
                  <a:srgbClr val="FF0000"/>
                </a:solidFill>
                <a:latin typeface="Verdana" pitchFamily="34" charset="0"/>
                <a:ea typeface="Verdana" pitchFamily="34" charset="0"/>
              </a:rPr>
              <a:t>Write a C program to create a singly linked list of n nodes and delete node from the middle </a:t>
            </a:r>
            <a:r>
              <a:rPr lang="en-US" sz="2400" b="1" dirty="0">
                <a:latin typeface="Verdana" pitchFamily="34" charset="0"/>
                <a:ea typeface="Verdana" pitchFamily="34" charset="0"/>
              </a:rPr>
              <a:t>(or at any position) </a:t>
            </a:r>
            <a:r>
              <a:rPr lang="en-US" sz="2400" b="1" dirty="0" smtClean="0">
                <a:solidFill>
                  <a:srgbClr val="FF0000"/>
                </a:solidFill>
                <a:latin typeface="Verdana" pitchFamily="34" charset="0"/>
                <a:ea typeface="Verdana" pitchFamily="34" charset="0"/>
              </a:rPr>
              <a:t>of </a:t>
            </a:r>
            <a:r>
              <a:rPr lang="en-US" sz="2400" b="1" dirty="0">
                <a:solidFill>
                  <a:srgbClr val="FF0000"/>
                </a:solidFill>
                <a:latin typeface="Verdana" pitchFamily="34" charset="0"/>
                <a:ea typeface="Verdana" pitchFamily="34" charset="0"/>
              </a:rPr>
              <a:t>the linked list</a:t>
            </a:r>
            <a:r>
              <a:rPr lang="en-US" sz="2400" b="1" dirty="0" smtClean="0">
                <a:solidFill>
                  <a:srgbClr val="FF0000"/>
                </a:solidFill>
                <a:latin typeface="Verdana" pitchFamily="34" charset="0"/>
                <a:ea typeface="Verdana" pitchFamily="34" charset="0"/>
              </a:rPr>
              <a:t>.</a:t>
            </a: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r>
              <a:rPr lang="en-US" sz="2400" dirty="0">
                <a:latin typeface="Verdana" pitchFamily="34" charset="0"/>
                <a:ea typeface="Verdana" pitchFamily="34" charset="0"/>
              </a:rPr>
              <a:t>https://codeforwin.org/2015/09/c-program-to-delete-middle-node-of-singly-linked-list.html</a:t>
            </a: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78017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b="1" dirty="0"/>
              <a:t>/**</a:t>
            </a:r>
          </a:p>
          <a:p>
            <a:pPr marL="0" indent="0">
              <a:buNone/>
            </a:pPr>
            <a:r>
              <a:rPr lang="en-US" b="1" dirty="0"/>
              <a:t> * C program to delete middle node of Singly Linked List</a:t>
            </a:r>
          </a:p>
          <a:p>
            <a:pPr marL="0" indent="0">
              <a:buNone/>
            </a:pPr>
            <a:r>
              <a:rPr lang="en-US" b="1" dirty="0"/>
              <a:t> */</a:t>
            </a:r>
          </a:p>
          <a:p>
            <a:pPr marL="0" indent="0">
              <a:buNone/>
            </a:pP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endParaRPr lang="en-US" dirty="0"/>
          </a:p>
          <a:p>
            <a:pPr marL="0" indent="0">
              <a:buNone/>
            </a:pPr>
            <a:r>
              <a:rPr lang="en-US" dirty="0"/>
              <a:t>/* Structure of a node */</a:t>
            </a:r>
          </a:p>
          <a:p>
            <a:pPr marL="0" indent="0">
              <a:buNone/>
            </a:pPr>
            <a:r>
              <a:rPr lang="en-US" dirty="0" err="1"/>
              <a:t>struct</a:t>
            </a:r>
            <a:r>
              <a:rPr lang="en-US" dirty="0"/>
              <a:t> node {</a:t>
            </a:r>
          </a:p>
          <a:p>
            <a:pPr marL="0" indent="0">
              <a:buNone/>
            </a:pPr>
            <a:r>
              <a:rPr lang="en-US" dirty="0"/>
              <a:t>    </a:t>
            </a:r>
            <a:r>
              <a:rPr lang="en-US" dirty="0" err="1"/>
              <a:t>int</a:t>
            </a:r>
            <a:r>
              <a:rPr lang="en-US" dirty="0"/>
              <a:t> data;          // Data</a:t>
            </a:r>
          </a:p>
          <a:p>
            <a:pPr marL="0" indent="0">
              <a:buNone/>
            </a:pPr>
            <a:r>
              <a:rPr lang="en-US" dirty="0"/>
              <a:t>    </a:t>
            </a:r>
            <a:r>
              <a:rPr lang="en-US" dirty="0" err="1"/>
              <a:t>struct</a:t>
            </a:r>
            <a:r>
              <a:rPr lang="en-US" dirty="0"/>
              <a:t> node *next; // Address</a:t>
            </a:r>
          </a:p>
          <a:p>
            <a:pPr marL="0" indent="0">
              <a:buNone/>
            </a:pPr>
            <a:r>
              <a:rPr lang="en-US" dirty="0"/>
              <a:t>} *head;</a:t>
            </a:r>
          </a:p>
          <a:p>
            <a:pPr marL="0" indent="0">
              <a:buNone/>
            </a:pPr>
            <a:endParaRPr lang="en-US" dirty="0"/>
          </a:p>
          <a:p>
            <a:pPr marL="0" indent="0">
              <a:buNone/>
            </a:pPr>
            <a:endParaRPr lang="en-US" dirty="0"/>
          </a:p>
          <a:p>
            <a:pPr marL="0" indent="0">
              <a:buNone/>
            </a:pPr>
            <a:r>
              <a:rPr lang="en-US" dirty="0"/>
              <a:t>/* Functions used in program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deleteMiddleNode</a:t>
            </a:r>
            <a:r>
              <a:rPr lang="en-US" dirty="0"/>
              <a:t>(</a:t>
            </a:r>
            <a:r>
              <a:rPr lang="en-US" dirty="0" err="1"/>
              <a:t>int</a:t>
            </a:r>
            <a:r>
              <a:rPr lang="en-US" dirty="0"/>
              <a:t> position);</a:t>
            </a:r>
          </a:p>
          <a:p>
            <a:pPr marL="0" indent="0">
              <a:buNone/>
            </a:pPr>
            <a:r>
              <a:rPr lang="en-US" dirty="0"/>
              <a:t>void </a:t>
            </a:r>
            <a:r>
              <a:rPr lang="en-US" dirty="0" err="1"/>
              <a:t>displayList</a:t>
            </a:r>
            <a:r>
              <a:rPr lang="en-US" dirty="0"/>
              <a:t>();</a:t>
            </a:r>
          </a:p>
          <a:p>
            <a:pPr marL="0" indent="0">
              <a:buNone/>
            </a:pPr>
            <a:endParaRPr lang="en-US" dirty="0"/>
          </a:p>
          <a:p>
            <a:pPr marL="0" indent="0">
              <a:buNone/>
            </a:pPr>
            <a:endParaRPr lang="en-US" dirty="0"/>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n, position;</a:t>
            </a:r>
          </a:p>
          <a:p>
            <a:pPr marL="0" indent="0">
              <a:buNone/>
            </a:pPr>
            <a:r>
              <a:rPr lang="en-US" dirty="0"/>
              <a:t>    </a:t>
            </a:r>
            <a:r>
              <a:rPr lang="en-US" dirty="0" err="1"/>
              <a:t>clrscr</a:t>
            </a:r>
            <a:r>
              <a:rPr lang="en-US" dirty="0"/>
              <a:t>();</a:t>
            </a:r>
          </a:p>
          <a:p>
            <a:pPr marL="0" indent="0">
              <a:buNone/>
            </a:pPr>
            <a:endParaRPr lang="en-US" dirty="0"/>
          </a:p>
          <a:p>
            <a:pPr marL="0" indent="0">
              <a:buNone/>
            </a:pPr>
            <a:r>
              <a:rPr lang="en-US" dirty="0"/>
              <a:t>    /*</a:t>
            </a:r>
          </a:p>
          <a:p>
            <a:pPr marL="0" indent="0">
              <a:buNone/>
            </a:pPr>
            <a:r>
              <a:rPr lang="en-US" dirty="0"/>
              <a:t>     * Create a singly linked list of n nodes</a:t>
            </a:r>
          </a:p>
          <a:p>
            <a:pPr marL="0" indent="0">
              <a:buNone/>
            </a:pPr>
            <a:r>
              <a:rPr lang="en-US" dirty="0"/>
              <a:t>     */</a:t>
            </a:r>
          </a:p>
          <a:p>
            <a:pPr marL="0" indent="0">
              <a:buNone/>
            </a:pPr>
            <a:r>
              <a:rPr lang="en-US" dirty="0"/>
              <a:t>    </a:t>
            </a:r>
            <a:r>
              <a:rPr lang="en-US" dirty="0" err="1"/>
              <a:t>printf</a:t>
            </a:r>
            <a:r>
              <a:rPr lang="en-US" dirty="0"/>
              <a:t>("Enter the total number of nodes: ");</a:t>
            </a:r>
          </a:p>
          <a:p>
            <a:pPr marL="0" indent="0">
              <a:buNone/>
            </a:pPr>
            <a:r>
              <a:rPr lang="en-US" dirty="0"/>
              <a:t>    </a:t>
            </a:r>
            <a:r>
              <a:rPr lang="en-US" dirty="0" err="1"/>
              <a:t>scanf</a:t>
            </a:r>
            <a:r>
              <a:rPr lang="en-US" dirty="0"/>
              <a:t>("%d", &amp;n);</a:t>
            </a:r>
          </a:p>
          <a:p>
            <a:pPr marL="0" indent="0">
              <a:buNone/>
            </a:pPr>
            <a:r>
              <a:rPr lang="en-US" dirty="0"/>
              <a:t>    </a:t>
            </a:r>
            <a:r>
              <a:rPr lang="en-US" dirty="0" err="1"/>
              <a:t>createList</a:t>
            </a:r>
            <a:r>
              <a:rPr lang="en-US" dirty="0"/>
              <a:t>(n);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endParaRPr lang="en-US" dirty="0"/>
          </a:p>
          <a:p>
            <a:pPr marL="0" indent="0">
              <a:buNone/>
            </a:pPr>
            <a:r>
              <a:rPr lang="en-US" dirty="0"/>
              <a:t>    </a:t>
            </a:r>
            <a:r>
              <a:rPr lang="en-US" dirty="0" err="1"/>
              <a:t>printf</a:t>
            </a:r>
            <a:r>
              <a:rPr lang="en-US" dirty="0"/>
              <a:t>("\</a:t>
            </a:r>
            <a:r>
              <a:rPr lang="en-US" dirty="0" err="1"/>
              <a:t>nEnter</a:t>
            </a:r>
            <a:r>
              <a:rPr lang="en-US" dirty="0"/>
              <a:t> the node position you want to delete: ");</a:t>
            </a:r>
          </a:p>
          <a:p>
            <a:pPr marL="0" indent="0">
              <a:buNone/>
            </a:pPr>
            <a:r>
              <a:rPr lang="en-US" dirty="0"/>
              <a:t>    </a:t>
            </a:r>
            <a:r>
              <a:rPr lang="en-US" dirty="0" err="1"/>
              <a:t>scanf</a:t>
            </a:r>
            <a:r>
              <a:rPr lang="en-US" dirty="0"/>
              <a:t>("%d", &amp;position);</a:t>
            </a:r>
          </a:p>
          <a:p>
            <a:pPr marL="0" indent="0">
              <a:buNone/>
            </a:pPr>
            <a:endParaRPr lang="en-US" dirty="0"/>
          </a:p>
          <a:p>
            <a:pPr marL="0" indent="0">
              <a:buNone/>
            </a:pPr>
            <a:r>
              <a:rPr lang="en-US" dirty="0"/>
              <a:t>    /* Delete middle node from list */</a:t>
            </a:r>
          </a:p>
          <a:p>
            <a:pPr marL="0" indent="0">
              <a:buNone/>
            </a:pPr>
            <a:r>
              <a:rPr lang="en-US" dirty="0"/>
              <a:t>    </a:t>
            </a:r>
            <a:r>
              <a:rPr lang="en-US" dirty="0" err="1"/>
              <a:t>deleteMiddleNode</a:t>
            </a:r>
            <a:r>
              <a:rPr lang="en-US" dirty="0"/>
              <a:t>(position);</a:t>
            </a:r>
          </a:p>
          <a:p>
            <a:pPr marL="0" indent="0">
              <a:buNone/>
            </a:pPr>
            <a:endParaRPr lang="en-US" dirty="0"/>
          </a:p>
          <a:p>
            <a:pPr marL="0" indent="0">
              <a:buNone/>
            </a:pPr>
            <a:r>
              <a:rPr lang="en-US" dirty="0"/>
              <a:t>    </a:t>
            </a:r>
            <a:r>
              <a:rPr lang="en-US" dirty="0" err="1"/>
              <a:t>printf</a:t>
            </a:r>
            <a:r>
              <a:rPr lang="en-US" dirty="0"/>
              <a:t>("\</a:t>
            </a:r>
            <a:r>
              <a:rPr lang="en-US" dirty="0" err="1"/>
              <a:t>nData</a:t>
            </a:r>
            <a:r>
              <a:rPr lang="en-US" dirty="0"/>
              <a:t> in the list \n");</a:t>
            </a:r>
          </a:p>
          <a:p>
            <a:pPr marL="0" indent="0">
              <a:buNone/>
            </a:pPr>
            <a:r>
              <a:rPr lang="en-US" dirty="0"/>
              <a:t>    </a:t>
            </a:r>
            <a:r>
              <a:rPr lang="en-US" dirty="0" err="1"/>
              <a:t>displayList</a:t>
            </a:r>
            <a:r>
              <a:rPr lang="en-US" dirty="0"/>
              <a:t>();</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a:p>
            <a:pPr marL="514350" indent="-514350">
              <a:buFont typeface="+mj-lt"/>
              <a:buAutoNum type="arabicPeriod"/>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093767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0" indent="0">
              <a:buNone/>
            </a:pPr>
            <a:r>
              <a:rPr lang="en-US" dirty="0" smtClean="0"/>
              <a:t>/*</a:t>
            </a:r>
            <a:endParaRPr lang="en-US" dirty="0"/>
          </a:p>
          <a:p>
            <a:pPr marL="0" indent="0">
              <a:buNone/>
            </a:pPr>
            <a:r>
              <a:rPr lang="en-US" dirty="0"/>
              <a:t> * Create a list of n nodes</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struct</a:t>
            </a:r>
            <a:r>
              <a:rPr lang="en-US" dirty="0"/>
              <a:t> node *newNode, *temp;</a:t>
            </a:r>
          </a:p>
          <a:p>
            <a:pPr marL="0" indent="0">
              <a:buNone/>
            </a:pPr>
            <a:r>
              <a:rPr lang="en-US" dirty="0"/>
              <a:t>    </a:t>
            </a:r>
            <a:r>
              <a:rPr lang="en-US" dirty="0" err="1"/>
              <a:t>int</a:t>
            </a:r>
            <a:r>
              <a:rPr lang="en-US" dirty="0"/>
              <a:t> data, i;</a:t>
            </a:r>
          </a:p>
          <a:p>
            <a:pPr marL="0" indent="0">
              <a:buNone/>
            </a:pPr>
            <a:endParaRPr lang="en-US" dirty="0"/>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p>
          <a:p>
            <a:pPr marL="0" indent="0">
              <a:buNone/>
            </a:pPr>
            <a:r>
              <a:rPr lang="en-US" dirty="0"/>
              <a:t>     * If unable to allocate memory for head node</a:t>
            </a:r>
          </a:p>
          <a:p>
            <a:pPr marL="0" indent="0">
              <a:buNone/>
            </a:pPr>
            <a:r>
              <a:rPr lang="en-US" dirty="0"/>
              <a:t>     */</a:t>
            </a:r>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p>
          <a:p>
            <a:pPr marL="0" indent="0">
              <a:buNone/>
            </a:pPr>
            <a:r>
              <a:rPr lang="en-US" dirty="0"/>
              <a:t>	 * Read data of node from the user</a:t>
            </a:r>
          </a:p>
          <a:p>
            <a:pPr marL="0" indent="0">
              <a:buNone/>
            </a:pPr>
            <a:r>
              <a:rPr lang="en-US" dirty="0"/>
              <a:t>	 */</a:t>
            </a:r>
          </a:p>
          <a:p>
            <a:pPr marL="0" indent="0">
              <a:buNone/>
            </a:pPr>
            <a:r>
              <a:rPr lang="en-US" dirty="0"/>
              <a:t>	</a:t>
            </a:r>
            <a:r>
              <a:rPr lang="en-US" dirty="0" err="1"/>
              <a:t>printf</a:t>
            </a:r>
            <a:r>
              <a:rPr lang="en-US" dirty="0"/>
              <a:t>("Enter the data of node 1: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 // Link the data field with data</a:t>
            </a:r>
          </a:p>
          <a:p>
            <a:pPr marL="0" indent="0">
              <a:buNone/>
            </a:pPr>
            <a:r>
              <a:rPr lang="en-US" dirty="0"/>
              <a:t>	head-&gt;next = NULL; // Link the address field to NULL</a:t>
            </a:r>
          </a:p>
          <a:p>
            <a:pPr marL="0" indent="0">
              <a:buNone/>
            </a:pPr>
            <a:endParaRPr lang="en-US" dirty="0"/>
          </a:p>
          <a:p>
            <a:pPr marL="0" indent="0">
              <a:buNone/>
            </a:pPr>
            <a:r>
              <a:rPr lang="en-US" dirty="0"/>
              <a:t>	temp = head;</a:t>
            </a:r>
          </a:p>
          <a:p>
            <a:pPr marL="0" indent="0">
              <a:buNone/>
            </a:pPr>
            <a:endParaRPr lang="en-US" dirty="0"/>
          </a:p>
          <a:p>
            <a:pPr marL="0" indent="0">
              <a:buNone/>
            </a:pPr>
            <a:r>
              <a:rPr lang="en-US" dirty="0"/>
              <a:t>	/*</a:t>
            </a:r>
          </a:p>
          <a:p>
            <a:pPr marL="0" indent="0">
              <a:buNone/>
            </a:pPr>
            <a:r>
              <a:rPr lang="en-US" dirty="0"/>
              <a:t>	 * Create n nodes and adds to linked list</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 If memory is not allocated for newNode */</a:t>
            </a:r>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break;</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("Enter the data of node %d: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 // Link the data field of newNode with data</a:t>
            </a:r>
          </a:p>
          <a:p>
            <a:pPr marL="0" indent="0">
              <a:buNone/>
            </a:pPr>
            <a:r>
              <a:rPr lang="en-US" dirty="0"/>
              <a:t>		newNode-&gt;next = NULL; // Link the address field of newNode with NULL</a:t>
            </a:r>
          </a:p>
          <a:p>
            <a:pPr marL="0" indent="0">
              <a:buNone/>
            </a:pPr>
            <a:endParaRPr lang="en-US" dirty="0"/>
          </a:p>
          <a:p>
            <a:pPr marL="0" indent="0">
              <a:buNone/>
            </a:pPr>
            <a:r>
              <a:rPr lang="en-US" dirty="0"/>
              <a:t>		temp-&gt;next = newNode; // Link previous node i.e. temp to the newNode</a:t>
            </a:r>
          </a:p>
          <a:p>
            <a:pPr marL="0" indent="0">
              <a:buNone/>
            </a:pPr>
            <a:r>
              <a:rPr lang="en-US" dirty="0"/>
              <a:t>		temp = temp-&gt;next;</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("SINGLY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0937670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Autofit/>
          </a:bodyPr>
          <a:lstStyle/>
          <a:p>
            <a:pPr marL="0" indent="0">
              <a:buNone/>
            </a:pPr>
            <a:r>
              <a:rPr lang="en-US" sz="1000" dirty="0" smtClean="0"/>
              <a:t>/*</a:t>
            </a:r>
            <a:endParaRPr lang="en-US" sz="1000" dirty="0"/>
          </a:p>
          <a:p>
            <a:pPr marL="0" indent="0">
              <a:buNone/>
            </a:pPr>
            <a:r>
              <a:rPr lang="en-US" sz="1000" dirty="0"/>
              <a:t> * Delete middle node of the linked list</a:t>
            </a:r>
          </a:p>
          <a:p>
            <a:pPr marL="0" indent="0">
              <a:buNone/>
            </a:pPr>
            <a:r>
              <a:rPr lang="en-US" sz="1000" dirty="0"/>
              <a:t> */</a:t>
            </a:r>
          </a:p>
          <a:p>
            <a:pPr marL="0" indent="0">
              <a:buNone/>
            </a:pPr>
            <a:r>
              <a:rPr lang="en-US" sz="1000" dirty="0"/>
              <a:t>void </a:t>
            </a:r>
            <a:r>
              <a:rPr lang="en-US" sz="1000" dirty="0" err="1"/>
              <a:t>deleteMiddleNode</a:t>
            </a:r>
            <a:r>
              <a:rPr lang="en-US" sz="1000" dirty="0"/>
              <a:t>(</a:t>
            </a:r>
            <a:r>
              <a:rPr lang="en-US" sz="1000" dirty="0" err="1"/>
              <a:t>int</a:t>
            </a:r>
            <a:r>
              <a:rPr lang="en-US" sz="1000" dirty="0"/>
              <a:t> position)</a:t>
            </a:r>
          </a:p>
          <a:p>
            <a:pPr marL="0" indent="0">
              <a:buNone/>
            </a:pPr>
            <a:r>
              <a:rPr lang="en-US" sz="1000" dirty="0"/>
              <a:t>{</a:t>
            </a:r>
          </a:p>
          <a:p>
            <a:pPr marL="0" indent="0">
              <a:buNone/>
            </a:pPr>
            <a:r>
              <a:rPr lang="en-US" sz="1000" dirty="0"/>
              <a:t>    </a:t>
            </a:r>
            <a:r>
              <a:rPr lang="en-US" sz="1000" dirty="0" err="1"/>
              <a:t>int</a:t>
            </a:r>
            <a:r>
              <a:rPr lang="en-US" sz="1000" dirty="0"/>
              <a:t> i;</a:t>
            </a:r>
          </a:p>
          <a:p>
            <a:pPr marL="0" indent="0">
              <a:buNone/>
            </a:pPr>
            <a:r>
              <a:rPr lang="en-US" sz="1000" dirty="0"/>
              <a:t>    </a:t>
            </a:r>
            <a:r>
              <a:rPr lang="en-US" sz="1000" dirty="0" err="1"/>
              <a:t>struct</a:t>
            </a:r>
            <a:r>
              <a:rPr lang="en-US" sz="1000" dirty="0"/>
              <a:t> node *</a:t>
            </a:r>
            <a:r>
              <a:rPr lang="en-US" sz="1000" dirty="0" err="1"/>
              <a:t>toDelete</a:t>
            </a:r>
            <a:r>
              <a:rPr lang="en-US" sz="1000" dirty="0"/>
              <a:t>, *</a:t>
            </a:r>
            <a:r>
              <a:rPr lang="en-US" sz="1000" dirty="0" err="1"/>
              <a:t>prevNode</a:t>
            </a:r>
            <a:r>
              <a:rPr lang="en-US" sz="1000" dirty="0"/>
              <a:t>;</a:t>
            </a:r>
          </a:p>
          <a:p>
            <a:pPr marL="0" indent="0">
              <a:buNone/>
            </a:pPr>
            <a:endParaRPr lang="en-US" sz="1000" dirty="0"/>
          </a:p>
          <a:p>
            <a:pPr marL="0" indent="0">
              <a:buNone/>
            </a:pPr>
            <a:r>
              <a:rPr lang="en-US" sz="1000" dirty="0"/>
              <a:t>    if(head == NULL)</a:t>
            </a:r>
          </a:p>
          <a:p>
            <a:pPr marL="0" indent="0">
              <a:buNone/>
            </a:pPr>
            <a:r>
              <a:rPr lang="en-US" sz="1000" dirty="0"/>
              <a:t>    {</a:t>
            </a:r>
          </a:p>
          <a:p>
            <a:pPr marL="0" indent="0">
              <a:buNone/>
            </a:pPr>
            <a:r>
              <a:rPr lang="en-US" sz="1000" dirty="0"/>
              <a:t>	</a:t>
            </a:r>
            <a:r>
              <a:rPr lang="en-US" sz="1000" dirty="0" err="1"/>
              <a:t>printf</a:t>
            </a:r>
            <a:r>
              <a:rPr lang="en-US" sz="1000" dirty="0"/>
              <a:t>("List is already empty.");</a:t>
            </a:r>
          </a:p>
          <a:p>
            <a:pPr marL="0" indent="0">
              <a:buNone/>
            </a:pPr>
            <a:r>
              <a:rPr lang="en-US" sz="1000" dirty="0"/>
              <a:t>    }</a:t>
            </a:r>
          </a:p>
          <a:p>
            <a:pPr marL="0" indent="0">
              <a:buNone/>
            </a:pPr>
            <a:r>
              <a:rPr lang="en-US" sz="1000" dirty="0"/>
              <a:t>    else</a:t>
            </a:r>
          </a:p>
          <a:p>
            <a:pPr marL="0" indent="0">
              <a:buNone/>
            </a:pPr>
            <a:r>
              <a:rPr lang="en-US" sz="1000" dirty="0"/>
              <a:t>    {</a:t>
            </a:r>
          </a:p>
          <a:p>
            <a:pPr marL="0" indent="0">
              <a:buNone/>
            </a:pPr>
            <a:r>
              <a:rPr lang="en-US" sz="1000" dirty="0"/>
              <a:t>	</a:t>
            </a:r>
            <a:r>
              <a:rPr lang="en-US" sz="1000" dirty="0" err="1"/>
              <a:t>toDelete</a:t>
            </a:r>
            <a:r>
              <a:rPr lang="en-US" sz="1000" dirty="0"/>
              <a:t> = head;</a:t>
            </a:r>
          </a:p>
          <a:p>
            <a:pPr marL="0" indent="0">
              <a:buNone/>
            </a:pPr>
            <a:r>
              <a:rPr lang="en-US" sz="1000" dirty="0"/>
              <a:t>	</a:t>
            </a:r>
            <a:r>
              <a:rPr lang="en-US" sz="1000" dirty="0" err="1"/>
              <a:t>prevNode</a:t>
            </a:r>
            <a:r>
              <a:rPr lang="en-US" sz="1000" dirty="0"/>
              <a:t> = head;</a:t>
            </a:r>
          </a:p>
          <a:p>
            <a:pPr marL="0" indent="0">
              <a:buNone/>
            </a:pPr>
            <a:endParaRPr lang="en-US" sz="1000" dirty="0"/>
          </a:p>
          <a:p>
            <a:pPr marL="0" indent="0">
              <a:buNone/>
            </a:pPr>
            <a:r>
              <a:rPr lang="en-US" sz="1000" dirty="0"/>
              <a:t>	for(i=2; i&lt;=position; i++)</a:t>
            </a:r>
          </a:p>
          <a:p>
            <a:pPr marL="0" indent="0">
              <a:buNone/>
            </a:pPr>
            <a:r>
              <a:rPr lang="en-US" sz="1000" dirty="0"/>
              <a:t>	{</a:t>
            </a:r>
          </a:p>
          <a:p>
            <a:pPr marL="0" indent="0">
              <a:buNone/>
            </a:pPr>
            <a:r>
              <a:rPr lang="en-US" sz="1000" dirty="0"/>
              <a:t>	    </a:t>
            </a:r>
            <a:r>
              <a:rPr lang="en-US" sz="1000" dirty="0" err="1"/>
              <a:t>prevNode</a:t>
            </a:r>
            <a:r>
              <a:rPr lang="en-US" sz="1000" dirty="0"/>
              <a:t> = </a:t>
            </a:r>
            <a:r>
              <a:rPr lang="en-US" sz="1000" dirty="0" err="1"/>
              <a:t>toDelete</a:t>
            </a:r>
            <a:r>
              <a:rPr lang="en-US" sz="1000" dirty="0"/>
              <a:t>;</a:t>
            </a:r>
          </a:p>
          <a:p>
            <a:pPr marL="0" indent="0">
              <a:buNone/>
            </a:pPr>
            <a:r>
              <a:rPr lang="en-US" sz="1000" dirty="0"/>
              <a:t>	    </a:t>
            </a:r>
            <a:r>
              <a:rPr lang="en-US" sz="1000" dirty="0" err="1"/>
              <a:t>toDelete</a:t>
            </a:r>
            <a:r>
              <a:rPr lang="en-US" sz="1000" dirty="0"/>
              <a:t> = </a:t>
            </a:r>
            <a:r>
              <a:rPr lang="en-US" sz="1000" dirty="0" err="1"/>
              <a:t>toDelete</a:t>
            </a:r>
            <a:r>
              <a:rPr lang="en-US" sz="1000" dirty="0"/>
              <a:t>-&gt;next;</a:t>
            </a:r>
          </a:p>
          <a:p>
            <a:pPr marL="0" indent="0">
              <a:buNone/>
            </a:pPr>
            <a:endParaRPr lang="en-US" sz="1000" dirty="0"/>
          </a:p>
          <a:p>
            <a:pPr marL="0" indent="0">
              <a:buNone/>
            </a:pPr>
            <a:r>
              <a:rPr lang="en-US" sz="1000" dirty="0"/>
              <a:t>	    if(</a:t>
            </a:r>
            <a:r>
              <a:rPr lang="en-US" sz="1000" dirty="0" err="1"/>
              <a:t>toDelete</a:t>
            </a:r>
            <a:r>
              <a:rPr lang="en-US" sz="1000" dirty="0"/>
              <a:t> == NULL)</a:t>
            </a:r>
          </a:p>
          <a:p>
            <a:pPr marL="0" indent="0">
              <a:buNone/>
            </a:pPr>
            <a:r>
              <a:rPr lang="en-US" sz="1000" dirty="0"/>
              <a:t>		break;</a:t>
            </a:r>
          </a:p>
          <a:p>
            <a:pPr marL="0" indent="0">
              <a:buNone/>
            </a:pPr>
            <a:r>
              <a:rPr lang="en-US" sz="1000" dirty="0"/>
              <a:t>	}</a:t>
            </a:r>
          </a:p>
          <a:p>
            <a:pPr marL="0" indent="0">
              <a:buNone/>
            </a:pPr>
            <a:endParaRPr lang="en-US" sz="1000" dirty="0"/>
          </a:p>
          <a:p>
            <a:pPr marL="0" indent="0">
              <a:buNone/>
            </a:pPr>
            <a:r>
              <a:rPr lang="en-US" sz="1000" dirty="0"/>
              <a:t>	if(</a:t>
            </a:r>
            <a:r>
              <a:rPr lang="en-US" sz="1000" dirty="0" err="1"/>
              <a:t>toDelete</a:t>
            </a:r>
            <a:r>
              <a:rPr lang="en-US" sz="1000" dirty="0"/>
              <a:t> != NULL)</a:t>
            </a:r>
          </a:p>
          <a:p>
            <a:pPr marL="0" indent="0">
              <a:buNone/>
            </a:pPr>
            <a:r>
              <a:rPr lang="en-US" sz="1000" dirty="0"/>
              <a:t>	{</a:t>
            </a:r>
          </a:p>
          <a:p>
            <a:pPr marL="0" indent="0">
              <a:buNone/>
            </a:pPr>
            <a:r>
              <a:rPr lang="en-US" sz="1000" dirty="0"/>
              <a:t>	    if(</a:t>
            </a:r>
            <a:r>
              <a:rPr lang="en-US" sz="1000" dirty="0" err="1"/>
              <a:t>toDelete</a:t>
            </a:r>
            <a:r>
              <a:rPr lang="en-US" sz="1000" dirty="0"/>
              <a:t> == head)</a:t>
            </a:r>
          </a:p>
          <a:p>
            <a:pPr marL="0" indent="0">
              <a:buNone/>
            </a:pPr>
            <a:r>
              <a:rPr lang="en-US" sz="1000" dirty="0"/>
              <a:t>		head = head-&gt;next;</a:t>
            </a:r>
          </a:p>
          <a:p>
            <a:pPr marL="0" indent="0">
              <a:buNone/>
            </a:pPr>
            <a:endParaRPr lang="en-US" sz="1000" dirty="0"/>
          </a:p>
          <a:p>
            <a:pPr marL="0" indent="0">
              <a:buNone/>
            </a:pPr>
            <a:r>
              <a:rPr lang="en-US" sz="1000" dirty="0"/>
              <a:t>	    </a:t>
            </a:r>
            <a:r>
              <a:rPr lang="en-US" sz="1000" dirty="0" err="1"/>
              <a:t>prevNode</a:t>
            </a:r>
            <a:r>
              <a:rPr lang="en-US" sz="1000" dirty="0"/>
              <a:t>-&gt;next = </a:t>
            </a:r>
            <a:r>
              <a:rPr lang="en-US" sz="1000" dirty="0" err="1"/>
              <a:t>toDelete</a:t>
            </a:r>
            <a:r>
              <a:rPr lang="en-US" sz="1000" dirty="0"/>
              <a:t>-&gt;next;</a:t>
            </a:r>
          </a:p>
          <a:p>
            <a:pPr marL="0" indent="0">
              <a:buNone/>
            </a:pPr>
            <a:r>
              <a:rPr lang="en-US" sz="1000" dirty="0"/>
              <a:t>	    </a:t>
            </a:r>
            <a:r>
              <a:rPr lang="en-US" sz="1000" dirty="0" err="1"/>
              <a:t>toDelete</a:t>
            </a:r>
            <a:r>
              <a:rPr lang="en-US" sz="1000" dirty="0"/>
              <a:t>-&gt;next = NULL;</a:t>
            </a:r>
          </a:p>
          <a:p>
            <a:pPr marL="0" indent="0">
              <a:buNone/>
            </a:pPr>
            <a:endParaRPr lang="en-US" sz="1000" dirty="0"/>
          </a:p>
          <a:p>
            <a:pPr marL="0" indent="0">
              <a:buNone/>
            </a:pPr>
            <a:r>
              <a:rPr lang="en-US" sz="1000" dirty="0"/>
              <a:t>	    /* Delete nth node */</a:t>
            </a:r>
          </a:p>
          <a:p>
            <a:pPr marL="0" indent="0">
              <a:buNone/>
            </a:pPr>
            <a:r>
              <a:rPr lang="en-US" sz="1000" dirty="0"/>
              <a:t>	    free(</a:t>
            </a:r>
            <a:r>
              <a:rPr lang="en-US" sz="1000" dirty="0" err="1"/>
              <a:t>toDelete</a:t>
            </a:r>
            <a:r>
              <a:rPr lang="en-US" sz="1000" dirty="0"/>
              <a:t>);</a:t>
            </a:r>
          </a:p>
          <a:p>
            <a:pPr marL="0" indent="0">
              <a:buNone/>
            </a:pPr>
            <a:endParaRPr lang="en-US" sz="1000" dirty="0"/>
          </a:p>
          <a:p>
            <a:pPr marL="0" indent="0">
              <a:buNone/>
            </a:pPr>
            <a:r>
              <a:rPr lang="en-US" sz="1000" dirty="0"/>
              <a:t>	    </a:t>
            </a:r>
            <a:r>
              <a:rPr lang="en-US" sz="1000" dirty="0" err="1"/>
              <a:t>printf</a:t>
            </a:r>
            <a:r>
              <a:rPr lang="en-US" sz="1000" dirty="0"/>
              <a:t>("SUCCESSFULLY DELETED NODE FROM MIDDLE OF LIST\n");</a:t>
            </a:r>
          </a:p>
          <a:p>
            <a:pPr marL="0" indent="0">
              <a:buNone/>
            </a:pPr>
            <a:r>
              <a:rPr lang="en-US" sz="1000" dirty="0"/>
              <a:t>	}</a:t>
            </a:r>
          </a:p>
          <a:p>
            <a:pPr marL="0" indent="0">
              <a:buNone/>
            </a:pPr>
            <a:r>
              <a:rPr lang="en-US" sz="1000" dirty="0"/>
              <a:t>        else</a:t>
            </a:r>
          </a:p>
          <a:p>
            <a:pPr marL="0" indent="0">
              <a:buNone/>
            </a:pPr>
            <a:r>
              <a:rPr lang="en-US" sz="1000" dirty="0"/>
              <a:t>        {</a:t>
            </a:r>
          </a:p>
          <a:p>
            <a:pPr marL="0" indent="0">
              <a:buNone/>
            </a:pPr>
            <a:r>
              <a:rPr lang="en-US" sz="1000" dirty="0"/>
              <a:t>            </a:t>
            </a:r>
            <a:r>
              <a:rPr lang="en-US" sz="1000" dirty="0" err="1"/>
              <a:t>printf</a:t>
            </a:r>
            <a:r>
              <a:rPr lang="en-US" sz="1000" dirty="0"/>
              <a:t>("Invalid position unable to delete.");</a:t>
            </a:r>
          </a:p>
          <a:p>
            <a:pPr marL="0" indent="0">
              <a:buNone/>
            </a:pPr>
            <a:r>
              <a:rPr lang="en-US" sz="1000" dirty="0"/>
              <a:t>        }</a:t>
            </a:r>
          </a:p>
          <a:p>
            <a:pPr marL="0" indent="0">
              <a:buNone/>
            </a:pPr>
            <a:r>
              <a:rPr lang="en-US" sz="1000" dirty="0"/>
              <a:t>    }</a:t>
            </a:r>
          </a:p>
          <a:p>
            <a:pPr marL="0" indent="0">
              <a:buNone/>
            </a:pPr>
            <a:r>
              <a:rPr lang="en-US" sz="1000" dirty="0"/>
              <a:t>}</a:t>
            </a:r>
          </a:p>
          <a:p>
            <a:pPr marL="0" indent="0">
              <a:buNone/>
            </a:pPr>
            <a:endParaRPr lang="en-US" sz="1000" dirty="0"/>
          </a:p>
          <a:p>
            <a:pPr marL="0" indent="0">
              <a:buNone/>
            </a:pPr>
            <a:endParaRPr lang="en-US" sz="1000" dirty="0"/>
          </a:p>
          <a:p>
            <a:pPr marL="0" indent="0">
              <a:buNone/>
            </a:pPr>
            <a:r>
              <a:rPr lang="en-US" sz="1000" dirty="0"/>
              <a:t>/*</a:t>
            </a:r>
          </a:p>
          <a:p>
            <a:pPr marL="0" indent="0">
              <a:buNone/>
            </a:pPr>
            <a:r>
              <a:rPr lang="en-US" sz="1000" dirty="0"/>
              <a:t> * Display entire list</a:t>
            </a:r>
          </a:p>
          <a:p>
            <a:pPr marL="0" indent="0">
              <a:buNone/>
            </a:pPr>
            <a:r>
              <a:rPr lang="en-US" sz="1000" dirty="0"/>
              <a:t> */</a:t>
            </a:r>
          </a:p>
          <a:p>
            <a:pPr marL="0" indent="0">
              <a:buNone/>
            </a:pPr>
            <a:r>
              <a:rPr lang="en-US" sz="1000" dirty="0"/>
              <a:t>void </a:t>
            </a:r>
            <a:r>
              <a:rPr lang="en-US" sz="1000" dirty="0" err="1"/>
              <a:t>displayList</a:t>
            </a:r>
            <a:r>
              <a:rPr lang="en-US" sz="1000" dirty="0"/>
              <a:t>()</a:t>
            </a:r>
          </a:p>
          <a:p>
            <a:pPr marL="0" indent="0">
              <a:buNone/>
            </a:pPr>
            <a:r>
              <a:rPr lang="en-US" sz="1000" dirty="0"/>
              <a:t>{</a:t>
            </a:r>
          </a:p>
          <a:p>
            <a:pPr marL="0" indent="0">
              <a:buNone/>
            </a:pPr>
            <a:r>
              <a:rPr lang="en-US" sz="1000" dirty="0"/>
              <a:t>    </a:t>
            </a:r>
            <a:r>
              <a:rPr lang="en-US" sz="1000" dirty="0" err="1"/>
              <a:t>struct</a:t>
            </a:r>
            <a:r>
              <a:rPr lang="en-US" sz="1000" dirty="0"/>
              <a:t> node *temp;</a:t>
            </a:r>
          </a:p>
          <a:p>
            <a:pPr marL="0" indent="0">
              <a:buNone/>
            </a:pPr>
            <a:endParaRPr lang="en-US" sz="1000" dirty="0"/>
          </a:p>
          <a:p>
            <a:pPr marL="0" indent="0">
              <a:buNone/>
            </a:pPr>
            <a:r>
              <a:rPr lang="en-US" sz="1000" dirty="0"/>
              <a:t>    /*</a:t>
            </a:r>
          </a:p>
          <a:p>
            <a:pPr marL="0" indent="0">
              <a:buNone/>
            </a:pPr>
            <a:r>
              <a:rPr lang="en-US" sz="1000" dirty="0"/>
              <a:t>     * If the list is empty i.e. head = NULL</a:t>
            </a:r>
          </a:p>
          <a:p>
            <a:pPr marL="0" indent="0">
              <a:buNone/>
            </a:pPr>
            <a:r>
              <a:rPr lang="en-US" sz="1000" dirty="0"/>
              <a:t>     */</a:t>
            </a:r>
          </a:p>
          <a:p>
            <a:pPr marL="0" indent="0">
              <a:buNone/>
            </a:pPr>
            <a:r>
              <a:rPr lang="en-US" sz="1000" dirty="0"/>
              <a:t>    if(head == NULL)</a:t>
            </a:r>
          </a:p>
          <a:p>
            <a:pPr marL="0" indent="0">
              <a:buNone/>
            </a:pPr>
            <a:r>
              <a:rPr lang="en-US" sz="1000" dirty="0"/>
              <a:t>    {</a:t>
            </a:r>
          </a:p>
          <a:p>
            <a:pPr marL="0" indent="0">
              <a:buNone/>
            </a:pPr>
            <a:r>
              <a:rPr lang="en-US" sz="1000" dirty="0"/>
              <a:t>        </a:t>
            </a:r>
            <a:r>
              <a:rPr lang="en-US" sz="1000" dirty="0" err="1"/>
              <a:t>printf</a:t>
            </a:r>
            <a:r>
              <a:rPr lang="en-US" sz="1000" dirty="0"/>
              <a:t>("List is empty.");</a:t>
            </a:r>
          </a:p>
          <a:p>
            <a:pPr marL="0" indent="0">
              <a:buNone/>
            </a:pPr>
            <a:r>
              <a:rPr lang="en-US" sz="1000" dirty="0"/>
              <a:t>    }</a:t>
            </a:r>
          </a:p>
          <a:p>
            <a:pPr marL="0" indent="0">
              <a:buNone/>
            </a:pPr>
            <a:r>
              <a:rPr lang="en-US" sz="1000" dirty="0"/>
              <a:t>    else</a:t>
            </a:r>
          </a:p>
          <a:p>
            <a:pPr marL="0" indent="0">
              <a:buNone/>
            </a:pPr>
            <a:r>
              <a:rPr lang="en-US" sz="1000" dirty="0"/>
              <a:t>    {</a:t>
            </a:r>
          </a:p>
          <a:p>
            <a:pPr marL="0" indent="0">
              <a:buNone/>
            </a:pPr>
            <a:r>
              <a:rPr lang="en-US" sz="1000" dirty="0"/>
              <a:t>        temp = head;</a:t>
            </a:r>
          </a:p>
          <a:p>
            <a:pPr marL="0" indent="0">
              <a:buNone/>
            </a:pPr>
            <a:r>
              <a:rPr lang="en-US" sz="1000" dirty="0"/>
              <a:t>        while(temp != NULL)</a:t>
            </a:r>
          </a:p>
          <a:p>
            <a:pPr marL="0" indent="0">
              <a:buNone/>
            </a:pPr>
            <a:r>
              <a:rPr lang="en-US" sz="1000" dirty="0"/>
              <a:t>        {</a:t>
            </a:r>
          </a:p>
          <a:p>
            <a:pPr marL="0" indent="0">
              <a:buNone/>
            </a:pPr>
            <a:r>
              <a:rPr lang="en-US" sz="1000" dirty="0"/>
              <a:t>            </a:t>
            </a:r>
            <a:r>
              <a:rPr lang="en-US" sz="1000" dirty="0" err="1"/>
              <a:t>printf</a:t>
            </a:r>
            <a:r>
              <a:rPr lang="en-US" sz="1000" dirty="0"/>
              <a:t>("Data = %d\n", temp-&gt;data); // Print the data of current node</a:t>
            </a:r>
          </a:p>
          <a:p>
            <a:pPr marL="0" indent="0">
              <a:buNone/>
            </a:pPr>
            <a:r>
              <a:rPr lang="en-US" sz="1000" dirty="0"/>
              <a:t>            temp = temp-&gt;next;                 // Move to next node</a:t>
            </a:r>
          </a:p>
          <a:p>
            <a:pPr marL="0" indent="0">
              <a:buNone/>
            </a:pPr>
            <a:r>
              <a:rPr lang="en-US" sz="1000" dirty="0"/>
              <a:t>        }</a:t>
            </a:r>
          </a:p>
          <a:p>
            <a:pPr marL="0" indent="0">
              <a:buNone/>
            </a:pPr>
            <a:r>
              <a:rPr lang="en-US" sz="1000" dirty="0"/>
              <a:t>    }</a:t>
            </a:r>
          </a:p>
          <a:p>
            <a:pPr marL="0" indent="0">
              <a:buNone/>
            </a:pPr>
            <a:r>
              <a:rPr lang="en-US" sz="10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10937670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b="1" dirty="0" smtClean="0">
                <a:solidFill>
                  <a:srgbClr val="FF0000"/>
                </a:solidFill>
              </a:rPr>
              <a:t>Output:</a:t>
            </a:r>
          </a:p>
          <a:p>
            <a:pPr marL="0" indent="0">
              <a:buNone/>
            </a:pPr>
            <a:endParaRPr lang="en-US" b="1"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43243"/>
            <a:ext cx="8001000" cy="6138557"/>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1093767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Advantages of Singly linked </a:t>
            </a:r>
            <a:r>
              <a:rPr lang="en-US" sz="2400" b="1" dirty="0" smtClean="0">
                <a:solidFill>
                  <a:srgbClr val="FF0000"/>
                </a:solidFill>
                <a:latin typeface="Bookman Old Style" pitchFamily="18" charset="0"/>
              </a:rPr>
              <a:t>list</a:t>
            </a:r>
            <a:endParaRPr lang="en-US" sz="2400" dirty="0" smtClean="0">
              <a:solidFill>
                <a:srgbClr val="FF0000"/>
              </a:solidFill>
              <a:latin typeface="Bookman Old Style" pitchFamily="18" charset="0"/>
            </a:endParaRPr>
          </a:p>
          <a:p>
            <a:pPr>
              <a:buFont typeface="Wingdings" pitchFamily="2" charset="2"/>
              <a:buChar char="§"/>
            </a:pPr>
            <a:r>
              <a:rPr lang="en-US" sz="2400" dirty="0" smtClean="0">
                <a:latin typeface="Bookman Old Style" pitchFamily="18" charset="0"/>
              </a:rPr>
              <a:t>Singly </a:t>
            </a:r>
            <a:r>
              <a:rPr lang="en-US" sz="2400" dirty="0">
                <a:latin typeface="Bookman Old Style" pitchFamily="18" charset="0"/>
              </a:rPr>
              <a:t>linked list is probably the most easiest data structure to implement.</a:t>
            </a:r>
          </a:p>
          <a:p>
            <a:pPr>
              <a:buFont typeface="Wingdings" pitchFamily="2" charset="2"/>
              <a:buChar char="§"/>
            </a:pPr>
            <a:r>
              <a:rPr lang="en-US" sz="2400" dirty="0">
                <a:latin typeface="Bookman Old Style" pitchFamily="18" charset="0"/>
              </a:rPr>
              <a:t>Insertion and deletion of element can be done easily.</a:t>
            </a:r>
          </a:p>
          <a:p>
            <a:pPr>
              <a:buFont typeface="Wingdings" pitchFamily="2" charset="2"/>
              <a:buChar char="§"/>
            </a:pPr>
            <a:r>
              <a:rPr lang="en-US" sz="2400" dirty="0">
                <a:latin typeface="Bookman Old Style" pitchFamily="18" charset="0"/>
              </a:rPr>
              <a:t>Insertion and deletion of elements doesn't requires movement of all elements when compared to an array.</a:t>
            </a:r>
          </a:p>
          <a:p>
            <a:pPr>
              <a:buFont typeface="Wingdings" pitchFamily="2" charset="2"/>
              <a:buChar char="§"/>
            </a:pPr>
            <a:r>
              <a:rPr lang="en-US" sz="2400" dirty="0">
                <a:latin typeface="Bookman Old Style" pitchFamily="18" charset="0"/>
              </a:rPr>
              <a:t>Requires less memory when compared to </a:t>
            </a:r>
            <a:r>
              <a:rPr lang="en-US" sz="2400" dirty="0" smtClean="0">
                <a:latin typeface="Bookman Old Style" pitchFamily="18" charset="0"/>
              </a:rPr>
              <a:t>doubly and circular </a:t>
            </a:r>
            <a:r>
              <a:rPr lang="en-US" sz="2400" dirty="0">
                <a:latin typeface="Bookman Old Style" pitchFamily="18" charset="0"/>
              </a:rPr>
              <a:t>linked list.</a:t>
            </a:r>
          </a:p>
          <a:p>
            <a:pPr>
              <a:buFont typeface="Wingdings" pitchFamily="2" charset="2"/>
              <a:buChar char="§"/>
            </a:pPr>
            <a:r>
              <a:rPr lang="en-US" sz="2400" dirty="0">
                <a:latin typeface="Bookman Old Style" pitchFamily="18" charset="0"/>
              </a:rPr>
              <a:t>Can allocate or </a:t>
            </a:r>
            <a:r>
              <a:rPr lang="en-US" sz="2400" dirty="0" smtClean="0">
                <a:latin typeface="Bookman Old Style" pitchFamily="18" charset="0"/>
              </a:rPr>
              <a:t>de-allocate </a:t>
            </a:r>
            <a:r>
              <a:rPr lang="en-US" sz="2400" dirty="0">
                <a:latin typeface="Bookman Old Style" pitchFamily="18" charset="0"/>
              </a:rPr>
              <a:t>memory easily when required during its execution.</a:t>
            </a:r>
          </a:p>
          <a:p>
            <a:pPr>
              <a:buFont typeface="Wingdings" pitchFamily="2" charset="2"/>
              <a:buChar char="§"/>
            </a:pPr>
            <a:r>
              <a:rPr lang="en-US" sz="2400" dirty="0">
                <a:latin typeface="Bookman Old Style" pitchFamily="18" charset="0"/>
              </a:rPr>
              <a:t>It is one of most efficient data structure to implement when traversing in one direction is required.</a:t>
            </a:r>
          </a:p>
          <a:p>
            <a:pPr>
              <a:buFont typeface="Wingdings" pitchFamily="2" charset="2"/>
              <a:buChar char="§"/>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228344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Basic </a:t>
            </a:r>
            <a:r>
              <a:rPr lang="en-US" sz="2400" b="1" dirty="0">
                <a:solidFill>
                  <a:srgbClr val="FF0000"/>
                </a:solidFill>
                <a:latin typeface="Bookman Old Style" pitchFamily="18" charset="0"/>
              </a:rPr>
              <a:t>structure of a singly linked list</a:t>
            </a:r>
          </a:p>
          <a:p>
            <a:pPr>
              <a:buFont typeface="Wingdings" pitchFamily="2" charset="2"/>
              <a:buChar char="§"/>
            </a:pPr>
            <a:r>
              <a:rPr lang="en-US" sz="2400" dirty="0">
                <a:latin typeface="Bookman Old Style" pitchFamily="18" charset="0"/>
              </a:rPr>
              <a:t>Each node of a singly linked list follows a common basic structure. In a node we can store more than one data fields but we need at least single address field to store the address of next connected node.</a:t>
            </a:r>
          </a:p>
          <a:p>
            <a:pPr marL="0" indent="0">
              <a:buNone/>
            </a:pPr>
            <a:endParaRPr lang="en-US" sz="2400" b="1" dirty="0" smtClean="0">
              <a:solidFill>
                <a:srgbClr val="00B050"/>
              </a:solidFill>
              <a:latin typeface="Bookman Old Style" pitchFamily="18" charset="0"/>
            </a:endParaRPr>
          </a:p>
          <a:p>
            <a:pPr marL="0" indent="0">
              <a:buNone/>
            </a:pPr>
            <a:r>
              <a:rPr lang="en-US" sz="2400" b="1" dirty="0" err="1" smtClean="0">
                <a:solidFill>
                  <a:srgbClr val="00B050"/>
                </a:solidFill>
                <a:latin typeface="Bookman Old Style" pitchFamily="18" charset="0"/>
              </a:rPr>
              <a:t>struct</a:t>
            </a:r>
            <a:r>
              <a:rPr lang="en-US" sz="2400" b="1" dirty="0" smtClean="0">
                <a:solidFill>
                  <a:srgbClr val="00B050"/>
                </a:solidFill>
                <a:latin typeface="Bookman Old Style" pitchFamily="18" charset="0"/>
              </a:rPr>
              <a:t> </a:t>
            </a:r>
            <a:r>
              <a:rPr lang="en-US" sz="2400" b="1" dirty="0">
                <a:solidFill>
                  <a:srgbClr val="00B050"/>
                </a:solidFill>
                <a:latin typeface="Bookman Old Style" pitchFamily="18" charset="0"/>
              </a:rPr>
              <a:t>node </a:t>
            </a:r>
            <a:endParaRPr lang="en-US" sz="2400" b="1" dirty="0" smtClean="0">
              <a:solidFill>
                <a:srgbClr val="00B050"/>
              </a:solidFill>
              <a:latin typeface="Bookman Old Style" pitchFamily="18" charset="0"/>
            </a:endParaRPr>
          </a:p>
          <a:p>
            <a:pPr marL="0" indent="0">
              <a:buNone/>
            </a:pPr>
            <a:r>
              <a:rPr lang="en-US" sz="2400" b="1" dirty="0" smtClean="0">
                <a:solidFill>
                  <a:srgbClr val="00B050"/>
                </a:solidFill>
                <a:latin typeface="Bookman Old Style" pitchFamily="18" charset="0"/>
              </a:rPr>
              <a:t>{ </a:t>
            </a:r>
          </a:p>
          <a:p>
            <a:pPr marL="0" indent="0">
              <a:buNone/>
            </a:pPr>
            <a:r>
              <a:rPr lang="en-US" sz="2400" b="1" dirty="0">
                <a:solidFill>
                  <a:srgbClr val="00B050"/>
                </a:solidFill>
                <a:latin typeface="Bookman Old Style" pitchFamily="18" charset="0"/>
              </a:rPr>
              <a:t>	</a:t>
            </a:r>
            <a:r>
              <a:rPr lang="en-US" sz="2400" b="1" dirty="0" err="1" smtClean="0">
                <a:solidFill>
                  <a:srgbClr val="00B050"/>
                </a:solidFill>
                <a:latin typeface="Bookman Old Style" pitchFamily="18" charset="0"/>
              </a:rPr>
              <a:t>int</a:t>
            </a:r>
            <a:r>
              <a:rPr lang="en-US" sz="2400" b="1" dirty="0" smtClean="0">
                <a:solidFill>
                  <a:srgbClr val="00B050"/>
                </a:solidFill>
                <a:latin typeface="Bookman Old Style" pitchFamily="18" charset="0"/>
              </a:rPr>
              <a:t> </a:t>
            </a:r>
            <a:r>
              <a:rPr lang="en-US" sz="2400" b="1" dirty="0">
                <a:solidFill>
                  <a:srgbClr val="00B050"/>
                </a:solidFill>
                <a:latin typeface="Bookman Old Style" pitchFamily="18" charset="0"/>
              </a:rPr>
              <a:t>data; 	</a:t>
            </a:r>
            <a:r>
              <a:rPr lang="en-US" sz="2400" b="1" dirty="0" smtClean="0">
                <a:solidFill>
                  <a:srgbClr val="00B050"/>
                </a:solidFill>
                <a:latin typeface="Bookman Old Style" pitchFamily="18" charset="0"/>
              </a:rPr>
              <a:t>		// </a:t>
            </a:r>
            <a:r>
              <a:rPr lang="en-US" sz="2400" b="1" dirty="0">
                <a:solidFill>
                  <a:srgbClr val="00B050"/>
                </a:solidFill>
                <a:latin typeface="Bookman Old Style" pitchFamily="18" charset="0"/>
              </a:rPr>
              <a:t>Data </a:t>
            </a:r>
            <a:endParaRPr lang="en-US" sz="2400" b="1" dirty="0" smtClean="0">
              <a:solidFill>
                <a:srgbClr val="00B050"/>
              </a:solidFill>
              <a:latin typeface="Bookman Old Style" pitchFamily="18" charset="0"/>
            </a:endParaRPr>
          </a:p>
          <a:p>
            <a:pPr marL="0" indent="0">
              <a:buNone/>
            </a:pPr>
            <a:r>
              <a:rPr lang="en-US" sz="2400" b="1" dirty="0" smtClean="0">
                <a:solidFill>
                  <a:srgbClr val="00B050"/>
                </a:solidFill>
                <a:latin typeface="Bookman Old Style" pitchFamily="18" charset="0"/>
              </a:rPr>
              <a:t>	</a:t>
            </a:r>
            <a:r>
              <a:rPr lang="en-US" sz="2400" b="1" dirty="0" err="1" smtClean="0">
                <a:solidFill>
                  <a:srgbClr val="00B050"/>
                </a:solidFill>
                <a:latin typeface="Bookman Old Style" pitchFamily="18" charset="0"/>
              </a:rPr>
              <a:t>struct</a:t>
            </a:r>
            <a:r>
              <a:rPr lang="en-US" sz="2400" b="1" dirty="0" smtClean="0">
                <a:solidFill>
                  <a:srgbClr val="00B050"/>
                </a:solidFill>
                <a:latin typeface="Bookman Old Style" pitchFamily="18" charset="0"/>
              </a:rPr>
              <a:t> </a:t>
            </a:r>
            <a:r>
              <a:rPr lang="en-US" sz="2400" b="1" dirty="0">
                <a:solidFill>
                  <a:srgbClr val="00B050"/>
                </a:solidFill>
                <a:latin typeface="Bookman Old Style" pitchFamily="18" charset="0"/>
              </a:rPr>
              <a:t>node * next; </a:t>
            </a:r>
            <a:r>
              <a:rPr lang="en-US" sz="2400" b="1" dirty="0" smtClean="0">
                <a:solidFill>
                  <a:srgbClr val="00B050"/>
                </a:solidFill>
                <a:latin typeface="Bookman Old Style" pitchFamily="18" charset="0"/>
              </a:rPr>
              <a:t>	// </a:t>
            </a:r>
            <a:r>
              <a:rPr lang="en-US" sz="2400" b="1" dirty="0">
                <a:solidFill>
                  <a:srgbClr val="00B050"/>
                </a:solidFill>
                <a:latin typeface="Bookman Old Style" pitchFamily="18" charset="0"/>
              </a:rPr>
              <a:t>Address </a:t>
            </a:r>
            <a:endParaRPr lang="en-US" sz="2400" b="1" dirty="0" smtClean="0">
              <a:solidFill>
                <a:srgbClr val="00B050"/>
              </a:solidFill>
              <a:latin typeface="Bookman Old Style" pitchFamily="18" charset="0"/>
            </a:endParaRPr>
          </a:p>
          <a:p>
            <a:pPr marL="0" indent="0">
              <a:buNone/>
            </a:pPr>
            <a:r>
              <a:rPr lang="en-US" sz="2400" b="1" dirty="0" smtClean="0">
                <a:solidFill>
                  <a:srgbClr val="00B050"/>
                </a:solidFill>
                <a:latin typeface="Bookman Old Style" pitchFamily="18" charset="0"/>
              </a:rPr>
              <a:t>};</a:t>
            </a:r>
          </a:p>
          <a:p>
            <a:pPr marL="0" indent="0">
              <a:buNone/>
            </a:pPr>
            <a:endParaRPr lang="en-US" sz="2400" b="1" dirty="0" smtClean="0">
              <a:solidFill>
                <a:srgbClr val="FF0000"/>
              </a:solidFill>
              <a:latin typeface="Bookman Old Style" pitchFamily="18"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7805874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Disadvantages of Singly linked list</a:t>
            </a:r>
          </a:p>
          <a:p>
            <a:pPr>
              <a:buFont typeface="Wingdings" pitchFamily="2" charset="2"/>
              <a:buChar char="§"/>
            </a:pPr>
            <a:r>
              <a:rPr lang="en-US" sz="2400" dirty="0" smtClean="0">
                <a:latin typeface="Bookman Old Style" pitchFamily="18" charset="0"/>
              </a:rPr>
              <a:t>It </a:t>
            </a:r>
            <a:r>
              <a:rPr lang="en-US" sz="2400" dirty="0">
                <a:latin typeface="Bookman Old Style" pitchFamily="18" charset="0"/>
              </a:rPr>
              <a:t>uses more memory when compared to an array</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Since elements are not stored sequentially hence requires more time to access each elements of list</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Traversing in reverse is not possible in case of Singly linked list when compared to Doubly linked list</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Requires O(n) time on appending a new node to end. </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28344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lgn="ctr">
              <a:buNone/>
            </a:pPr>
            <a:r>
              <a:rPr lang="en-US" b="1" dirty="0" smtClean="0">
                <a:solidFill>
                  <a:srgbClr val="FF0000"/>
                </a:solidFill>
                <a:latin typeface="Bookman Old Style" pitchFamily="18" charset="0"/>
              </a:rPr>
              <a:t>Double </a:t>
            </a:r>
            <a:r>
              <a:rPr lang="en-US" b="1" dirty="0">
                <a:solidFill>
                  <a:srgbClr val="FF0000"/>
                </a:solidFill>
                <a:latin typeface="Bookman Old Style" pitchFamily="18" charset="0"/>
              </a:rPr>
              <a:t>Linked </a:t>
            </a:r>
            <a:r>
              <a:rPr lang="en-US" b="1" dirty="0" smtClean="0">
                <a:solidFill>
                  <a:srgbClr val="FF0000"/>
                </a:solidFill>
                <a:latin typeface="Bookman Old Style" pitchFamily="18" charset="0"/>
              </a:rPr>
              <a:t>List</a:t>
            </a:r>
          </a:p>
          <a:p>
            <a:pPr marL="0" indent="0" algn="ctr">
              <a:buNone/>
            </a:pPr>
            <a:endParaRPr lang="en-US" b="1" dirty="0">
              <a:solidFill>
                <a:srgbClr val="FF0000"/>
              </a:solidFill>
              <a:latin typeface="Bookman Old Style" pitchFamily="18" charset="0"/>
            </a:endParaRPr>
          </a:p>
          <a:p>
            <a:pPr>
              <a:buFont typeface="Wingdings" pitchFamily="2" charset="2"/>
              <a:buChar char="§"/>
            </a:pPr>
            <a:r>
              <a:rPr lang="en-US" sz="2400" dirty="0" smtClean="0">
                <a:latin typeface="Bookman Old Style" pitchFamily="18" charset="0"/>
              </a:rPr>
              <a:t>In </a:t>
            </a:r>
            <a:r>
              <a:rPr lang="en-US" sz="2400" dirty="0">
                <a:latin typeface="Bookman Old Style" pitchFamily="18" charset="0"/>
              </a:rPr>
              <a:t>a single linked list, every node has link to its next node in the sequence. So, we can traverse from one node to other node only in one direction and we can not traverse back. We can solve this kind of problem by using </a:t>
            </a:r>
            <a:r>
              <a:rPr lang="en-US" sz="2400" b="1" dirty="0">
                <a:latin typeface="Bookman Old Style" pitchFamily="18" charset="0"/>
              </a:rPr>
              <a:t>double linked list. </a:t>
            </a:r>
            <a:r>
              <a:rPr lang="en-US" sz="2400" dirty="0">
                <a:latin typeface="Bookman Old Style" pitchFamily="18" charset="0"/>
              </a:rPr>
              <a:t>Double linked list can be defined as </a:t>
            </a:r>
            <a:r>
              <a:rPr lang="en-US" sz="2400" dirty="0" smtClean="0">
                <a:latin typeface="Bookman Old Style" pitchFamily="18" charset="0"/>
              </a:rPr>
              <a:t>follows:</a:t>
            </a: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marL="0" indent="0" algn="ctr">
              <a:buNone/>
            </a:pPr>
            <a:r>
              <a:rPr lang="en-US" sz="2400" b="1" dirty="0" smtClean="0">
                <a:latin typeface="Bookman Old Style" pitchFamily="18" charset="0"/>
              </a:rPr>
              <a:t>Or</a:t>
            </a:r>
          </a:p>
          <a:p>
            <a:pPr>
              <a:buFont typeface="Wingdings" pitchFamily="2" charset="2"/>
              <a:buChar char="§"/>
            </a:pPr>
            <a:r>
              <a:rPr lang="en-US" sz="2400" dirty="0">
                <a:latin typeface="Bookman Old Style" pitchFamily="18" charset="0"/>
              </a:rPr>
              <a:t>Doubly linked list is a collection of nodes linked together in a sequential way. Each node of the list contains two </a:t>
            </a:r>
            <a:r>
              <a:rPr lang="en-US" sz="2400" dirty="0" smtClean="0">
                <a:latin typeface="Bookman Old Style" pitchFamily="18" charset="0"/>
              </a:rPr>
              <a:t>parts</a:t>
            </a:r>
            <a:r>
              <a:rPr lang="en-US" sz="2400" dirty="0">
                <a:latin typeface="Bookman Old Style" pitchFamily="18" charset="0"/>
              </a:rPr>
              <a:t> </a:t>
            </a:r>
            <a:r>
              <a:rPr lang="en-US" sz="2400" b="1" dirty="0">
                <a:latin typeface="Bookman Old Style" pitchFamily="18" charset="0"/>
              </a:rPr>
              <a:t>data part</a:t>
            </a:r>
            <a:r>
              <a:rPr lang="en-US" sz="2400" dirty="0">
                <a:latin typeface="Bookman Old Style" pitchFamily="18" charset="0"/>
              </a:rPr>
              <a:t> and the </a:t>
            </a:r>
            <a:r>
              <a:rPr lang="en-US" sz="2400" b="1" dirty="0">
                <a:latin typeface="Bookman Old Style" pitchFamily="18" charset="0"/>
              </a:rPr>
              <a:t>reference or address part</a:t>
            </a:r>
            <a:r>
              <a:rPr lang="en-US" sz="2400" dirty="0">
                <a:latin typeface="Bookman Old Style" pitchFamily="18" charset="0"/>
              </a:rPr>
              <a:t>. </a:t>
            </a: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33400"/>
            <a:ext cx="4038600" cy="685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32464"/>
            <a:ext cx="9109364" cy="1295400"/>
          </a:xfrm>
          <a:prstGeom prst="rect">
            <a:avLst/>
          </a:prstGeo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24771226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r>
              <a:rPr lang="en-US" sz="2400" dirty="0">
                <a:latin typeface="Bookman Old Style" pitchFamily="18" charset="0"/>
              </a:rPr>
              <a:t>In double linked list, every node has link to its previous node and next node. So, we can traverse forward by using next field and can traverse backward by using previous field. Every node in a double linked list contains three fields and </a:t>
            </a:r>
            <a:r>
              <a:rPr lang="en-US" sz="2400" dirty="0" smtClean="0">
                <a:latin typeface="Bookman Old Style" pitchFamily="18" charset="0"/>
              </a:rPr>
              <a:t>the </a:t>
            </a:r>
            <a:r>
              <a:rPr lang="en-US" sz="2400" b="1" dirty="0" smtClean="0">
                <a:latin typeface="Bookman Old Style" pitchFamily="18" charset="0"/>
              </a:rPr>
              <a:t>basic structure of node </a:t>
            </a:r>
            <a:r>
              <a:rPr lang="en-US" sz="2400" dirty="0" smtClean="0">
                <a:latin typeface="Bookman Old Style" pitchFamily="18" charset="0"/>
              </a:rPr>
              <a:t>is shown </a:t>
            </a:r>
            <a:r>
              <a:rPr lang="en-US" sz="2400" dirty="0">
                <a:latin typeface="Bookman Old Style" pitchFamily="18" charset="0"/>
              </a:rPr>
              <a:t>in the following figure</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marL="0" indent="0" algn="ctr">
              <a:buNone/>
            </a:pPr>
            <a:r>
              <a:rPr lang="en-US" sz="2400" b="1" dirty="0" smtClean="0">
                <a:solidFill>
                  <a:srgbClr val="FF0000"/>
                </a:solidFill>
                <a:latin typeface="Bookman Old Style" pitchFamily="18" charset="0"/>
              </a:rPr>
              <a:t>Or</a:t>
            </a:r>
          </a:p>
          <a:p>
            <a:pPr marL="0" indent="0">
              <a:buNone/>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97" y="2413127"/>
            <a:ext cx="6349206" cy="20317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1" y="5029200"/>
            <a:ext cx="4724399" cy="1752600"/>
          </a:xfrm>
          <a:prstGeom prst="rect">
            <a:avLst/>
          </a:prstGeom>
        </p:spPr>
      </p:pic>
      <p:sp>
        <p:nvSpPr>
          <p:cNvPr id="2" name="Footer Placeholder 1"/>
          <p:cNvSpPr>
            <a:spLocks noGrp="1"/>
          </p:cNvSpPr>
          <p:nvPr>
            <p:ph type="ftr" sz="quarter" idx="11"/>
          </p:nvPr>
        </p:nvSpPr>
        <p:spPr>
          <a:xfrm>
            <a:off x="609600" y="6324600"/>
            <a:ext cx="2895600" cy="365125"/>
          </a:xfrm>
        </p:spPr>
        <p:txBody>
          <a:bodyPr/>
          <a:lstStyle/>
          <a:p>
            <a:r>
              <a:rPr lang="en-US" smtClean="0"/>
              <a:t>Er. Jendi Bade Shrestha</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r>
              <a:rPr lang="en-US" sz="2400" dirty="0" smtClean="0">
                <a:latin typeface="Bookman Old Style" pitchFamily="18" charset="0"/>
              </a:rPr>
              <a:t>Here</a:t>
            </a:r>
            <a:r>
              <a:rPr lang="en-US" sz="2400" dirty="0">
                <a:latin typeface="Bookman Old Style" pitchFamily="18" charset="0"/>
              </a:rPr>
              <a:t>, </a:t>
            </a:r>
            <a:r>
              <a:rPr lang="en-US" sz="2400" b="1" dirty="0">
                <a:latin typeface="Bookman Old Style" pitchFamily="18" charset="0"/>
              </a:rPr>
              <a:t>'link1'</a:t>
            </a:r>
            <a:r>
              <a:rPr lang="en-US" sz="2400" dirty="0">
                <a:latin typeface="Bookman Old Style" pitchFamily="18" charset="0"/>
              </a:rPr>
              <a:t> field is used to store the address of the previous node in the sequence, </a:t>
            </a:r>
            <a:r>
              <a:rPr lang="en-US" sz="2400" b="1" dirty="0">
                <a:latin typeface="Bookman Old Style" pitchFamily="18" charset="0"/>
              </a:rPr>
              <a:t>'link2'</a:t>
            </a:r>
            <a:r>
              <a:rPr lang="en-US" sz="2400" dirty="0">
                <a:latin typeface="Bookman Old Style" pitchFamily="18" charset="0"/>
              </a:rPr>
              <a:t> field is used to store the address of the next node in the sequence and </a:t>
            </a:r>
            <a:r>
              <a:rPr lang="en-US" sz="2400" b="1" dirty="0">
                <a:latin typeface="Bookman Old Style" pitchFamily="18" charset="0"/>
              </a:rPr>
              <a:t>'data'</a:t>
            </a:r>
            <a:r>
              <a:rPr lang="en-US" sz="2400" dirty="0">
                <a:latin typeface="Bookman Old Style" pitchFamily="18" charset="0"/>
              </a:rPr>
              <a:t> field is used to store the actual value of that node</a:t>
            </a:r>
            <a:r>
              <a:rPr lang="en-US" sz="2400" dirty="0" smtClean="0">
                <a:latin typeface="Bookman Old Style" pitchFamily="18" charset="0"/>
              </a:rPr>
              <a:t>.</a:t>
            </a: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a:latin typeface="Bookman Old Style" pitchFamily="18" charset="0"/>
              </a:rPr>
              <a:t>Doubly linked list is sometimes also referred as </a:t>
            </a:r>
            <a:r>
              <a:rPr lang="en-US" sz="2400" b="1" dirty="0">
                <a:latin typeface="Bookman Old Style" pitchFamily="18" charset="0"/>
              </a:rPr>
              <a:t>bi-directional linked list</a:t>
            </a:r>
            <a:r>
              <a:rPr lang="en-US" sz="2400" dirty="0">
                <a:latin typeface="Bookman Old Style" pitchFamily="18" charset="0"/>
              </a:rPr>
              <a:t> since it allows traversal of nodes in both direction. The</a:t>
            </a:r>
            <a:r>
              <a:rPr lang="en-US" sz="2400" b="1" dirty="0">
                <a:latin typeface="Bookman Old Style" pitchFamily="18" charset="0"/>
              </a:rPr>
              <a:t> basic structure of a doubly linked list </a:t>
            </a:r>
            <a:r>
              <a:rPr lang="en-US" sz="2400" dirty="0" smtClean="0">
                <a:latin typeface="Bookman Old Style" pitchFamily="18" charset="0"/>
              </a:rPr>
              <a:t>is </a:t>
            </a:r>
            <a:r>
              <a:rPr lang="en-US" sz="2400" dirty="0">
                <a:latin typeface="Bookman Old Style" pitchFamily="18" charset="0"/>
              </a:rPr>
              <a:t>represented as</a:t>
            </a:r>
            <a:r>
              <a:rPr lang="en-US" sz="2400" dirty="0" smtClean="0">
                <a:latin typeface="Bookman Old Style" pitchFamily="18" charset="0"/>
              </a:rPr>
              <a:t>:</a:t>
            </a:r>
          </a:p>
          <a:p>
            <a:pPr>
              <a:buFont typeface="Wingdings" pitchFamily="2" charset="2"/>
              <a:buChar char="§"/>
            </a:pPr>
            <a:endParaRPr lang="en-US" sz="2400" dirty="0" smtClean="0">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257675"/>
            <a:ext cx="7530445" cy="1304925"/>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endParaRPr lang="en-US" sz="2400" b="1" dirty="0" smtClean="0">
              <a:latin typeface="Bookman Old Style" pitchFamily="18" charset="0"/>
            </a:endParaRPr>
          </a:p>
          <a:p>
            <a:pPr marL="0" indent="0">
              <a:buNone/>
            </a:pPr>
            <a:r>
              <a:rPr lang="en-US" sz="2400" b="1" dirty="0" smtClean="0">
                <a:latin typeface="Bookman Old Style" pitchFamily="18" charset="0"/>
              </a:rPr>
              <a:t>Example</a:t>
            </a:r>
            <a:r>
              <a:rPr lang="en-US" sz="2400" b="1" dirty="0">
                <a:latin typeface="Bookman Old Style" pitchFamily="18" charset="0"/>
              </a:rPr>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8" y="1050863"/>
            <a:ext cx="9064662" cy="4740337"/>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42139598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Basic </a:t>
            </a:r>
            <a:r>
              <a:rPr lang="en-US" sz="2400" b="1" dirty="0">
                <a:solidFill>
                  <a:srgbClr val="FF0000"/>
                </a:solidFill>
                <a:latin typeface="Bookman Old Style" pitchFamily="18" charset="0"/>
              </a:rPr>
              <a:t>structure of a doubly linked list</a:t>
            </a:r>
          </a:p>
          <a:p>
            <a:pPr>
              <a:buFont typeface="Wingdings" pitchFamily="2" charset="2"/>
              <a:buChar char="§"/>
            </a:pPr>
            <a:r>
              <a:rPr lang="en-US" sz="2400" dirty="0">
                <a:latin typeface="Bookman Old Style" pitchFamily="18" charset="0"/>
              </a:rPr>
              <a:t>The basic structure of a doubly linked list contains a data field and two address fields</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marL="0" indent="0">
              <a:buNone/>
            </a:pPr>
            <a:endParaRPr lang="en-US" sz="2400" dirty="0"/>
          </a:p>
        </p:txBody>
      </p:sp>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58225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368944"/>
            <a:ext cx="6705600" cy="2184256"/>
          </a:xfrm>
          <a:prstGeom prst="rect">
            <a:avLst/>
          </a:prstGeo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8991600" cy="6781800"/>
          </a:xfrm>
        </p:spPr>
        <p:txBody>
          <a:bodyPr/>
          <a:lstStyle/>
          <a:p>
            <a:pPr marL="0" indent="0">
              <a:buNone/>
            </a:pPr>
            <a:endParaRPr lang="en-US" b="1" dirty="0" smtClean="0">
              <a:solidFill>
                <a:srgbClr val="FF0000"/>
              </a:solidFill>
              <a:latin typeface="Bookman Old Style" pitchFamily="18" charset="0"/>
            </a:endParaRPr>
          </a:p>
          <a:p>
            <a:pPr marL="0" indent="0">
              <a:buNone/>
            </a:pPr>
            <a:r>
              <a:rPr lang="en-US" b="1" dirty="0" smtClean="0">
                <a:solidFill>
                  <a:srgbClr val="FF0000"/>
                </a:solidFill>
                <a:latin typeface="Bookman Old Style" pitchFamily="18" charset="0"/>
              </a:rPr>
              <a:t>Operations</a:t>
            </a:r>
          </a:p>
          <a:p>
            <a:pPr marL="0" indent="0">
              <a:buNone/>
            </a:pPr>
            <a:r>
              <a:rPr lang="en-US" sz="2800" dirty="0" smtClean="0">
                <a:latin typeface="Bookman Old Style" pitchFamily="18" charset="0"/>
              </a:rPr>
              <a:t>In </a:t>
            </a:r>
            <a:r>
              <a:rPr lang="en-US" sz="2800" dirty="0">
                <a:latin typeface="Bookman Old Style" pitchFamily="18" charset="0"/>
              </a:rPr>
              <a:t>a </a:t>
            </a:r>
            <a:r>
              <a:rPr lang="en-US" sz="2800" b="1" dirty="0">
                <a:solidFill>
                  <a:srgbClr val="FF0000"/>
                </a:solidFill>
                <a:latin typeface="Bookman Old Style" pitchFamily="18" charset="0"/>
              </a:rPr>
              <a:t> </a:t>
            </a:r>
            <a:r>
              <a:rPr lang="en-US" sz="2800" dirty="0">
                <a:latin typeface="Bookman Old Style" pitchFamily="18" charset="0"/>
              </a:rPr>
              <a:t>Doubly </a:t>
            </a:r>
            <a:r>
              <a:rPr lang="en-US" sz="2800" dirty="0" smtClean="0">
                <a:latin typeface="Bookman Old Style" pitchFamily="18" charset="0"/>
              </a:rPr>
              <a:t>linked </a:t>
            </a:r>
            <a:r>
              <a:rPr lang="en-US" sz="2800" dirty="0">
                <a:latin typeface="Bookman Old Style" pitchFamily="18" charset="0"/>
              </a:rPr>
              <a:t>list we perform the following operations</a:t>
            </a:r>
            <a:r>
              <a:rPr lang="en-US" sz="2800" dirty="0" smtClean="0">
                <a:latin typeface="Bookman Old Style" pitchFamily="18" charset="0"/>
              </a:rPr>
              <a:t>.</a:t>
            </a:r>
          </a:p>
          <a:p>
            <a:pPr marL="0" indent="0">
              <a:buNone/>
            </a:pPr>
            <a:endParaRPr lang="en-US" sz="2800" dirty="0">
              <a:latin typeface="Bookman Old Style" pitchFamily="18" charset="0"/>
            </a:endParaRPr>
          </a:p>
          <a:p>
            <a:pPr marL="514350" indent="-514350">
              <a:buFont typeface="+mj-lt"/>
              <a:buAutoNum type="arabicPeriod"/>
            </a:pPr>
            <a:r>
              <a:rPr lang="en-US" sz="2800" b="1" dirty="0">
                <a:latin typeface="Bookman Old Style" pitchFamily="18" charset="0"/>
              </a:rPr>
              <a:t>Display</a:t>
            </a:r>
          </a:p>
          <a:p>
            <a:pPr marL="514350" indent="-514350">
              <a:buFont typeface="+mj-lt"/>
              <a:buAutoNum type="arabicPeriod"/>
            </a:pPr>
            <a:endParaRPr lang="en-US" sz="2800" b="1" dirty="0" smtClean="0">
              <a:latin typeface="Bookman Old Style" pitchFamily="18" charset="0"/>
            </a:endParaRPr>
          </a:p>
          <a:p>
            <a:pPr marL="514350" indent="-514350">
              <a:buFont typeface="+mj-lt"/>
              <a:buAutoNum type="arabicPeriod"/>
            </a:pPr>
            <a:r>
              <a:rPr lang="en-US" sz="2800" b="1" dirty="0" smtClean="0">
                <a:latin typeface="Bookman Old Style" pitchFamily="18" charset="0"/>
              </a:rPr>
              <a:t>Insertion</a:t>
            </a:r>
          </a:p>
          <a:p>
            <a:pPr marL="514350" indent="-514350">
              <a:buFont typeface="+mj-lt"/>
              <a:buAutoNum type="arabicPeriod"/>
            </a:pPr>
            <a:endParaRPr lang="en-US" sz="2800" b="1" dirty="0">
              <a:latin typeface="Bookman Old Style" pitchFamily="18" charset="0"/>
            </a:endParaRPr>
          </a:p>
          <a:p>
            <a:pPr marL="514350" indent="-514350">
              <a:buFont typeface="+mj-lt"/>
              <a:buAutoNum type="arabicPeriod"/>
            </a:pPr>
            <a:r>
              <a:rPr lang="en-US" sz="2800" b="1" dirty="0" smtClean="0">
                <a:latin typeface="Bookman Old Style" pitchFamily="18" charset="0"/>
              </a:rPr>
              <a:t>Deletion</a:t>
            </a:r>
          </a:p>
          <a:p>
            <a:pPr marL="514350" indent="-514350">
              <a:buFont typeface="+mj-lt"/>
              <a:buAutoNum type="arabicPeriod"/>
            </a:pPr>
            <a:endParaRPr lang="en-US" sz="2800" b="1" dirty="0">
              <a:latin typeface="Bookman Old Style" pitchFamily="18"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644805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05600"/>
          </a:xfrm>
        </p:spPr>
        <p:txBody>
          <a:bodyPr>
            <a:normAutofit/>
          </a:bodyPr>
          <a:lstStyle/>
          <a:p>
            <a:pPr marL="0" indent="0">
              <a:buNone/>
            </a:pPr>
            <a:r>
              <a:rPr lang="en-US" sz="2800" b="1" dirty="0" smtClean="0">
                <a:solidFill>
                  <a:srgbClr val="FF0000"/>
                </a:solidFill>
                <a:latin typeface="Bookman Old Style" pitchFamily="18" charset="0"/>
              </a:rPr>
              <a:t>1. Display</a:t>
            </a:r>
          </a:p>
          <a:p>
            <a:pPr marL="0" indent="0" algn="ctr">
              <a:buNone/>
            </a:pPr>
            <a:endParaRPr lang="en-US" sz="2800" b="1" dirty="0" smtClean="0">
              <a:solidFill>
                <a:srgbClr val="FF0000"/>
              </a:solidFill>
              <a:latin typeface="Bookman Old Style" pitchFamily="18" charset="0"/>
            </a:endParaRPr>
          </a:p>
          <a:p>
            <a:pPr marL="0" indent="0" algn="ctr">
              <a:buNone/>
            </a:pPr>
            <a:r>
              <a:rPr lang="en-US" sz="2800" b="1" dirty="0" smtClean="0">
                <a:solidFill>
                  <a:srgbClr val="FF0000"/>
                </a:solidFill>
                <a:latin typeface="Bookman Old Style" pitchFamily="18" charset="0"/>
              </a:rPr>
              <a:t>Program 8</a:t>
            </a:r>
          </a:p>
          <a:p>
            <a:pPr>
              <a:buFont typeface="Wingdings" pitchFamily="2" charset="2"/>
              <a:buChar char="§"/>
            </a:pPr>
            <a:r>
              <a:rPr lang="en-US" sz="2800" b="1" dirty="0">
                <a:solidFill>
                  <a:srgbClr val="00B050"/>
                </a:solidFill>
                <a:latin typeface="Bookman Old Style" pitchFamily="18" charset="0"/>
              </a:rPr>
              <a:t>Write a C program to create a doubly linked list and display all nodes of the created list. </a:t>
            </a:r>
            <a:endParaRPr lang="en-US" sz="2800" b="1" dirty="0" smtClean="0">
              <a:solidFill>
                <a:srgbClr val="00B050"/>
              </a:solidFill>
              <a:latin typeface="Bookman Old Style" pitchFamily="18" charset="0"/>
            </a:endParaRPr>
          </a:p>
          <a:p>
            <a:pPr marL="0" indent="0" algn="ctr">
              <a:buNone/>
            </a:pPr>
            <a:r>
              <a:rPr lang="en-US" sz="2800" b="1" dirty="0" smtClean="0">
                <a:solidFill>
                  <a:srgbClr val="00B050"/>
                </a:solidFill>
                <a:latin typeface="Bookman Old Style" pitchFamily="18" charset="0"/>
              </a:rPr>
              <a:t>or</a:t>
            </a:r>
            <a:endParaRPr lang="en-US" sz="2800" b="1" dirty="0">
              <a:solidFill>
                <a:srgbClr val="00B050"/>
              </a:solidFill>
              <a:latin typeface="Bookman Old Style" pitchFamily="18" charset="0"/>
            </a:endParaRPr>
          </a:p>
          <a:p>
            <a:pPr>
              <a:buFont typeface="Wingdings" pitchFamily="2" charset="2"/>
              <a:buChar char="§"/>
            </a:pPr>
            <a:r>
              <a:rPr lang="en-US" sz="2800" b="1" dirty="0">
                <a:solidFill>
                  <a:srgbClr val="00B050"/>
                </a:solidFill>
                <a:latin typeface="Bookman Old Style" pitchFamily="18" charset="0"/>
              </a:rPr>
              <a:t>WAP in C to </a:t>
            </a:r>
            <a:r>
              <a:rPr lang="en-US" sz="2800" b="1" dirty="0" smtClean="0">
                <a:solidFill>
                  <a:srgbClr val="0070C0"/>
                </a:solidFill>
                <a:latin typeface="Bookman Old Style" pitchFamily="18" charset="0"/>
              </a:rPr>
              <a:t>create and traverse </a:t>
            </a:r>
            <a:r>
              <a:rPr lang="en-US" sz="2800" b="1" dirty="0">
                <a:solidFill>
                  <a:srgbClr val="00B050"/>
                </a:solidFill>
                <a:latin typeface="Bookman Old Style" pitchFamily="18" charset="0"/>
              </a:rPr>
              <a:t>a D</a:t>
            </a:r>
            <a:r>
              <a:rPr lang="en-US" sz="2800" b="1" dirty="0" smtClean="0">
                <a:solidFill>
                  <a:srgbClr val="00B050"/>
                </a:solidFill>
                <a:latin typeface="Bookman Old Style" pitchFamily="18" charset="0"/>
              </a:rPr>
              <a:t>oubly Linked </a:t>
            </a:r>
            <a:r>
              <a:rPr lang="en-US" sz="2800" b="1" dirty="0">
                <a:solidFill>
                  <a:srgbClr val="00B050"/>
                </a:solidFill>
                <a:latin typeface="Bookman Old Style" pitchFamily="18" charset="0"/>
              </a:rPr>
              <a:t>List</a:t>
            </a:r>
            <a:r>
              <a:rPr lang="en-US" sz="2800" b="1" dirty="0" smtClean="0">
                <a:solidFill>
                  <a:srgbClr val="00B050"/>
                </a:solidFill>
                <a:latin typeface="Bookman Old Style" pitchFamily="18" charset="0"/>
              </a:rPr>
              <a:t>.</a:t>
            </a:r>
          </a:p>
          <a:p>
            <a:pPr marL="0" indent="0">
              <a:buNone/>
            </a:pPr>
            <a:endParaRPr lang="en-US" sz="2800" dirty="0" smtClean="0">
              <a:solidFill>
                <a:srgbClr val="00B0F0"/>
              </a:solidFill>
              <a:latin typeface="Bookman Old Style" pitchFamily="18" charset="0"/>
            </a:endParaRPr>
          </a:p>
          <a:p>
            <a:pPr marL="0" indent="0">
              <a:buNone/>
            </a:pPr>
            <a:endParaRPr lang="en-US" sz="2800" dirty="0">
              <a:solidFill>
                <a:srgbClr val="00B0F0"/>
              </a:solidFill>
              <a:latin typeface="Bookman Old Style" pitchFamily="18" charset="0"/>
            </a:endParaRPr>
          </a:p>
          <a:p>
            <a:pPr marL="0" indent="0">
              <a:buNone/>
            </a:pPr>
            <a:endParaRPr lang="en-US" sz="2800" dirty="0" smtClean="0">
              <a:solidFill>
                <a:srgbClr val="00B0F0"/>
              </a:solidFill>
              <a:latin typeface="Bookman Old Style" pitchFamily="18" charset="0"/>
            </a:endParaRPr>
          </a:p>
          <a:p>
            <a:pPr marL="0" indent="0">
              <a:buNone/>
            </a:pPr>
            <a:r>
              <a:rPr lang="en-US" sz="2000" b="1" dirty="0" smtClean="0">
                <a:solidFill>
                  <a:srgbClr val="FF0000"/>
                </a:solidFill>
                <a:latin typeface="Bookman Old Style" pitchFamily="18" charset="0"/>
              </a:rPr>
              <a:t>Note: type this link for code.</a:t>
            </a:r>
          </a:p>
          <a:p>
            <a:pPr marL="0" indent="0">
              <a:buNone/>
            </a:pPr>
            <a:r>
              <a:rPr lang="en-US" sz="2000" dirty="0">
                <a:latin typeface="Bookman Old Style" pitchFamily="18" charset="0"/>
              </a:rPr>
              <a:t>https://codeforwin.org/2015/10/c-program-to-create-and-traverse-doubly-linked-list.html#creation-algorithm</a:t>
            </a: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2139063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b="1" dirty="0">
                <a:solidFill>
                  <a:srgbClr val="FF0000"/>
                </a:solidFill>
              </a:rPr>
              <a:t>/**</a:t>
            </a:r>
          </a:p>
          <a:p>
            <a:pPr marL="0" indent="0">
              <a:buNone/>
            </a:pPr>
            <a:r>
              <a:rPr lang="en-US" b="1" dirty="0">
                <a:solidFill>
                  <a:srgbClr val="FF0000"/>
                </a:solidFill>
              </a:rPr>
              <a:t> * C program to create and display Doubly linked </a:t>
            </a:r>
            <a:r>
              <a:rPr lang="en-US" b="1" dirty="0" smtClean="0">
                <a:solidFill>
                  <a:srgbClr val="FF0000"/>
                </a:solidFill>
              </a:rPr>
              <a:t>list. [double1.cpp] */</a:t>
            </a:r>
            <a:endParaRPr lang="en-US" dirty="0"/>
          </a:p>
          <a:p>
            <a:pPr marL="0" indent="0">
              <a:buNone/>
            </a:pPr>
            <a:r>
              <a:rPr lang="en-US" dirty="0"/>
              <a:t>#include &lt;</a:t>
            </a:r>
            <a:r>
              <a:rPr lang="en-US" dirty="0" err="1"/>
              <a:t>stdio.h</a:t>
            </a:r>
            <a:r>
              <a:rPr lang="en-US" dirty="0"/>
              <a:t>&gt;</a:t>
            </a:r>
          </a:p>
          <a:p>
            <a:pPr marL="0" indent="0">
              <a:buNone/>
            </a:pPr>
            <a:r>
              <a:rPr lang="en-US" dirty="0"/>
              <a:t>#include &lt;</a:t>
            </a:r>
            <a:r>
              <a:rPr lang="en-US" dirty="0" err="1"/>
              <a:t>conio.h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r>
              <a:rPr lang="en-US" dirty="0"/>
              <a:t>/*</a:t>
            </a:r>
          </a:p>
          <a:p>
            <a:pPr marL="0" indent="0">
              <a:buNone/>
            </a:pPr>
            <a:r>
              <a:rPr lang="en-US" dirty="0"/>
              <a:t> * Basic structure of Node</a:t>
            </a:r>
          </a:p>
          <a:p>
            <a:pPr marL="0" indent="0">
              <a:buNone/>
            </a:pPr>
            <a:r>
              <a:rPr lang="en-US" dirty="0"/>
              <a:t> */</a:t>
            </a:r>
          </a:p>
          <a:p>
            <a:pPr marL="0" indent="0">
              <a:buNone/>
            </a:pPr>
            <a:r>
              <a:rPr lang="en-US" dirty="0" err="1"/>
              <a:t>struct</a:t>
            </a:r>
            <a:r>
              <a:rPr lang="en-US" dirty="0"/>
              <a:t> node {</a:t>
            </a:r>
          </a:p>
          <a:p>
            <a:pPr marL="0" indent="0">
              <a:buNone/>
            </a:pPr>
            <a:r>
              <a:rPr lang="en-US" dirty="0"/>
              <a:t>    </a:t>
            </a:r>
            <a:r>
              <a:rPr lang="en-US" dirty="0" err="1"/>
              <a:t>int</a:t>
            </a:r>
            <a:r>
              <a:rPr lang="en-US" dirty="0"/>
              <a:t> data;</a:t>
            </a:r>
          </a:p>
          <a:p>
            <a:pPr marL="0" indent="0">
              <a:buNone/>
            </a:pPr>
            <a:r>
              <a:rPr lang="en-US" dirty="0"/>
              <a:t>    </a:t>
            </a:r>
            <a:r>
              <a:rPr lang="en-US" dirty="0" err="1"/>
              <a:t>struct</a:t>
            </a:r>
            <a:r>
              <a:rPr lang="en-US" dirty="0"/>
              <a:t> node * </a:t>
            </a:r>
            <a:r>
              <a:rPr lang="en-US" dirty="0" err="1"/>
              <a:t>prev</a:t>
            </a:r>
            <a:r>
              <a:rPr lang="en-US" dirty="0"/>
              <a:t>;</a:t>
            </a:r>
          </a:p>
          <a:p>
            <a:pPr marL="0" indent="0">
              <a:buNone/>
            </a:pPr>
            <a:r>
              <a:rPr lang="en-US" dirty="0"/>
              <a:t>    </a:t>
            </a:r>
            <a:r>
              <a:rPr lang="en-US" dirty="0" err="1"/>
              <a:t>struct</a:t>
            </a:r>
            <a:r>
              <a:rPr lang="en-US" dirty="0"/>
              <a:t> node * next;</a:t>
            </a:r>
          </a:p>
          <a:p>
            <a:pPr marL="0" indent="0">
              <a:buNone/>
            </a:pPr>
            <a:r>
              <a:rPr lang="en-US" dirty="0"/>
              <a:t>}*head, *last;</a:t>
            </a:r>
          </a:p>
          <a:p>
            <a:pPr marL="0" indent="0">
              <a:buNone/>
            </a:pPr>
            <a:endParaRPr lang="en-US" dirty="0"/>
          </a:p>
          <a:p>
            <a:pPr marL="0" indent="0">
              <a:buNone/>
            </a:pPr>
            <a:endParaRPr lang="en-US" dirty="0"/>
          </a:p>
          <a:p>
            <a:pPr marL="0" indent="0">
              <a:buNone/>
            </a:pPr>
            <a:r>
              <a:rPr lang="en-US" dirty="0"/>
              <a:t>/*</a:t>
            </a:r>
          </a:p>
          <a:p>
            <a:pPr marL="0" indent="0">
              <a:buNone/>
            </a:pPr>
            <a:r>
              <a:rPr lang="en-US" dirty="0"/>
              <a:t> * Function used in this program</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void </a:t>
            </a:r>
            <a:r>
              <a:rPr lang="en-US" dirty="0" err="1"/>
              <a:t>displayListFromFirst</a:t>
            </a:r>
            <a:r>
              <a:rPr lang="en-US" dirty="0"/>
              <a:t>();</a:t>
            </a:r>
          </a:p>
          <a:p>
            <a:pPr marL="0" indent="0">
              <a:buNone/>
            </a:pPr>
            <a:r>
              <a:rPr lang="en-US" dirty="0"/>
              <a:t>void </a:t>
            </a:r>
            <a:r>
              <a:rPr lang="en-US" dirty="0" err="1"/>
              <a:t>displayListFromEnd</a:t>
            </a:r>
            <a:r>
              <a:rPr lang="en-US" dirty="0"/>
              <a:t>();</a:t>
            </a:r>
          </a:p>
          <a:p>
            <a:pPr marL="0" indent="0">
              <a:buNone/>
            </a:pPr>
            <a:endParaRPr lang="en-US" dirty="0"/>
          </a:p>
          <a:p>
            <a:pPr marL="0" indent="0">
              <a:buNone/>
            </a:pPr>
            <a:endParaRPr lang="en-US" dirty="0"/>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n, choice;</a:t>
            </a:r>
          </a:p>
          <a:p>
            <a:pPr marL="0" indent="0">
              <a:buNone/>
            </a:pPr>
            <a:r>
              <a:rPr lang="en-US" dirty="0"/>
              <a:t>    </a:t>
            </a:r>
            <a:r>
              <a:rPr lang="en-US" dirty="0" err="1"/>
              <a:t>clrscr</a:t>
            </a:r>
            <a:r>
              <a:rPr lang="en-US" dirty="0"/>
              <a:t>();</a:t>
            </a:r>
          </a:p>
          <a:p>
            <a:pPr marL="0" indent="0">
              <a:buNone/>
            </a:pPr>
            <a:r>
              <a:rPr lang="en-US" dirty="0"/>
              <a:t>    head = NULL;</a:t>
            </a:r>
          </a:p>
          <a:p>
            <a:pPr marL="0" indent="0">
              <a:buNone/>
            </a:pPr>
            <a:r>
              <a:rPr lang="en-US" dirty="0"/>
              <a:t>    last = NULL;</a:t>
            </a:r>
          </a:p>
          <a:p>
            <a:pPr marL="0" indent="0">
              <a:buNone/>
            </a:pPr>
            <a:endParaRPr lang="en-US" dirty="0"/>
          </a:p>
          <a:p>
            <a:pPr marL="0" indent="0">
              <a:buNone/>
            </a:pPr>
            <a:r>
              <a:rPr lang="en-US" dirty="0"/>
              <a:t>    </a:t>
            </a:r>
            <a:r>
              <a:rPr lang="en-US" dirty="0" err="1"/>
              <a:t>printf</a:t>
            </a:r>
            <a:r>
              <a:rPr lang="en-US" dirty="0"/>
              <a:t>("Enter the number of nodes you want to create: ");</a:t>
            </a:r>
          </a:p>
          <a:p>
            <a:pPr marL="0" indent="0">
              <a:buNone/>
            </a:pPr>
            <a:r>
              <a:rPr lang="en-US" dirty="0"/>
              <a:t>    </a:t>
            </a:r>
            <a:r>
              <a:rPr lang="en-US" dirty="0" err="1"/>
              <a:t>scanf</a:t>
            </a:r>
            <a:r>
              <a:rPr lang="en-US" dirty="0"/>
              <a:t>("%d", &amp;n);</a:t>
            </a:r>
          </a:p>
          <a:p>
            <a:pPr marL="0" indent="0">
              <a:buNone/>
            </a:pPr>
            <a:endParaRPr lang="en-US" dirty="0"/>
          </a:p>
          <a:p>
            <a:pPr marL="0" indent="0">
              <a:buNone/>
            </a:pPr>
            <a:r>
              <a:rPr lang="en-US" dirty="0"/>
              <a:t>    </a:t>
            </a:r>
            <a:r>
              <a:rPr lang="en-US" dirty="0" err="1"/>
              <a:t>createList</a:t>
            </a:r>
            <a:r>
              <a:rPr lang="en-US" dirty="0"/>
              <a:t>(n); // Create list of n nodes</a:t>
            </a:r>
          </a:p>
          <a:p>
            <a:pPr marL="0" indent="0">
              <a:buNone/>
            </a:pPr>
            <a:endParaRPr lang="en-US" dirty="0"/>
          </a:p>
          <a:p>
            <a:pPr marL="0" indent="0">
              <a:buNone/>
            </a:pPr>
            <a:r>
              <a:rPr lang="en-US" dirty="0"/>
              <a:t>    </a:t>
            </a:r>
            <a:r>
              <a:rPr lang="en-US" dirty="0" err="1"/>
              <a:t>printf</a:t>
            </a:r>
            <a:r>
              <a:rPr lang="en-US" dirty="0"/>
              <a:t>("\</a:t>
            </a:r>
            <a:r>
              <a:rPr lang="en-US" dirty="0" err="1"/>
              <a:t>nPress</a:t>
            </a:r>
            <a:r>
              <a:rPr lang="en-US" dirty="0"/>
              <a:t> 1 to display list from First:");</a:t>
            </a:r>
          </a:p>
          <a:p>
            <a:pPr marL="0" indent="0">
              <a:buNone/>
            </a:pPr>
            <a:r>
              <a:rPr lang="en-US" dirty="0"/>
              <a:t>    </a:t>
            </a:r>
            <a:r>
              <a:rPr lang="en-US" dirty="0" err="1"/>
              <a:t>printf</a:t>
            </a:r>
            <a:r>
              <a:rPr lang="en-US" dirty="0"/>
              <a:t>("\</a:t>
            </a:r>
            <a:r>
              <a:rPr lang="en-US" dirty="0" err="1"/>
              <a:t>nPress</a:t>
            </a:r>
            <a:r>
              <a:rPr lang="en-US" dirty="0"/>
              <a:t> 2 to display list from End :\n");</a:t>
            </a:r>
          </a:p>
          <a:p>
            <a:pPr marL="0" indent="0">
              <a:buNone/>
            </a:pPr>
            <a:r>
              <a:rPr lang="en-US" dirty="0"/>
              <a:t>    </a:t>
            </a:r>
            <a:r>
              <a:rPr lang="en-US" dirty="0" err="1"/>
              <a:t>scanf</a:t>
            </a:r>
            <a:r>
              <a:rPr lang="en-US" dirty="0"/>
              <a:t>("%d", &amp;choice);</a:t>
            </a:r>
          </a:p>
          <a:p>
            <a:pPr marL="0" indent="0">
              <a:buNone/>
            </a:pPr>
            <a:endParaRPr lang="en-US" dirty="0"/>
          </a:p>
          <a:p>
            <a:pPr marL="0" indent="0">
              <a:buNone/>
            </a:pPr>
            <a:r>
              <a:rPr lang="en-US" dirty="0"/>
              <a:t>    if(choice==1)</a:t>
            </a:r>
          </a:p>
          <a:p>
            <a:pPr marL="0" indent="0">
              <a:buNone/>
            </a:pPr>
            <a:r>
              <a:rPr lang="en-US" dirty="0"/>
              <a:t>    {</a:t>
            </a:r>
          </a:p>
          <a:p>
            <a:pPr marL="0" indent="0">
              <a:buNone/>
            </a:pPr>
            <a:r>
              <a:rPr lang="en-US" dirty="0"/>
              <a:t>	</a:t>
            </a:r>
            <a:r>
              <a:rPr lang="en-US" dirty="0" err="1"/>
              <a:t>displayListFromFirst</a:t>
            </a:r>
            <a:r>
              <a:rPr lang="en-US" dirty="0"/>
              <a:t>();</a:t>
            </a:r>
          </a:p>
          <a:p>
            <a:pPr marL="0" indent="0">
              <a:buNone/>
            </a:pPr>
            <a:r>
              <a:rPr lang="en-US" dirty="0"/>
              <a:t>    }</a:t>
            </a:r>
          </a:p>
          <a:p>
            <a:pPr marL="0" indent="0">
              <a:buNone/>
            </a:pPr>
            <a:r>
              <a:rPr lang="en-US" dirty="0"/>
              <a:t>    else if(choice == 2)</a:t>
            </a:r>
          </a:p>
          <a:p>
            <a:pPr marL="0" indent="0">
              <a:buNone/>
            </a:pPr>
            <a:r>
              <a:rPr lang="en-US" dirty="0"/>
              <a:t>    {</a:t>
            </a:r>
          </a:p>
          <a:p>
            <a:pPr marL="0" indent="0">
              <a:buNone/>
            </a:pPr>
            <a:r>
              <a:rPr lang="en-US" dirty="0"/>
              <a:t>	</a:t>
            </a:r>
            <a:r>
              <a:rPr lang="en-US" dirty="0" err="1"/>
              <a:t>displayListFromEnd</a:t>
            </a:r>
            <a:r>
              <a:rPr lang="en-US" dirty="0"/>
              <a:t>();</a:t>
            </a:r>
          </a:p>
          <a:p>
            <a:pPr marL="0" indent="0">
              <a:buNone/>
            </a:pPr>
            <a:r>
              <a:rPr lang="en-US" dirty="0"/>
              <a:t>    }</a:t>
            </a:r>
          </a:p>
          <a:p>
            <a:pPr marL="0" indent="0">
              <a:buNone/>
            </a:pPr>
            <a:r>
              <a:rPr lang="en-US" dirty="0"/>
              <a:t>    </a:t>
            </a:r>
            <a:r>
              <a:rPr lang="en-US" dirty="0" err="1"/>
              <a:t>getch</a:t>
            </a:r>
            <a:r>
              <a:rPr lang="en-US" dirty="0"/>
              <a:t>();</a:t>
            </a:r>
          </a:p>
          <a:p>
            <a:pPr marL="0" indent="0">
              <a:buNone/>
            </a:pPr>
            <a:r>
              <a:rPr lang="en-US" dirty="0"/>
              <a:t>    return 0;</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0000" lnSpcReduction="20000"/>
          </a:bodyPr>
          <a:lstStyle/>
          <a:p>
            <a:pPr marL="0" indent="0">
              <a:buNone/>
            </a:pPr>
            <a:r>
              <a:rPr lang="en-US" dirty="0" smtClean="0"/>
              <a:t>/**</a:t>
            </a:r>
            <a:endParaRPr lang="en-US" dirty="0"/>
          </a:p>
          <a:p>
            <a:pPr marL="0" indent="0">
              <a:buNone/>
            </a:pPr>
            <a:r>
              <a:rPr lang="en-US" dirty="0"/>
              <a:t> * Create a doubly linked list of n nodes.</a:t>
            </a:r>
          </a:p>
          <a:p>
            <a:pPr marL="0" indent="0">
              <a:buNone/>
            </a:pPr>
            <a:r>
              <a:rPr lang="en-US" dirty="0"/>
              <a:t> * @n Number of nodes to be created</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int</a:t>
            </a:r>
            <a:r>
              <a:rPr lang="en-US" dirty="0"/>
              <a:t> i, data;</a:t>
            </a:r>
          </a:p>
          <a:p>
            <a:pPr marL="0" indent="0">
              <a:buNone/>
            </a:pPr>
            <a:r>
              <a:rPr lang="en-US" dirty="0"/>
              <a:t>    </a:t>
            </a:r>
            <a:r>
              <a:rPr lang="en-US" dirty="0" err="1"/>
              <a:t>struct</a:t>
            </a:r>
            <a:r>
              <a:rPr lang="en-US" dirty="0"/>
              <a:t> node *newNode;</a:t>
            </a:r>
          </a:p>
          <a:p>
            <a:pPr marL="0" indent="0">
              <a:buNone/>
            </a:pPr>
            <a:endParaRPr lang="en-US" dirty="0"/>
          </a:p>
          <a:p>
            <a:pPr marL="0" indent="0">
              <a:buNone/>
            </a:pPr>
            <a:r>
              <a:rPr lang="en-US" dirty="0"/>
              <a:t>    if(n &gt;= 1)</a:t>
            </a:r>
          </a:p>
          <a:p>
            <a:pPr marL="0" indent="0">
              <a:buNone/>
            </a:pPr>
            <a:r>
              <a:rPr lang="en-US" dirty="0"/>
              <a:t>    {</a:t>
            </a:r>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("Enter data of 1 node: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a:t>
            </a:r>
          </a:p>
          <a:p>
            <a:pPr marL="0" indent="0">
              <a:buNone/>
            </a:pPr>
            <a:r>
              <a:rPr lang="en-US" dirty="0"/>
              <a:t>            head-&gt;</a:t>
            </a:r>
            <a:r>
              <a:rPr lang="en-US" dirty="0" err="1"/>
              <a:t>prev</a:t>
            </a:r>
            <a:r>
              <a:rPr lang="en-US" dirty="0"/>
              <a:t> = NULL;</a:t>
            </a:r>
          </a:p>
          <a:p>
            <a:pPr marL="0" indent="0">
              <a:buNone/>
            </a:pPr>
            <a:r>
              <a:rPr lang="en-US" dirty="0"/>
              <a:t>            head-&gt;next = NULL;</a:t>
            </a:r>
          </a:p>
          <a:p>
            <a:pPr marL="0" indent="0">
              <a:buNone/>
            </a:pPr>
            <a:endParaRPr lang="en-US" dirty="0"/>
          </a:p>
          <a:p>
            <a:pPr marL="0" indent="0">
              <a:buNone/>
            </a:pPr>
            <a:r>
              <a:rPr lang="en-US" dirty="0"/>
              <a:t>            last = head;</a:t>
            </a:r>
          </a:p>
          <a:p>
            <a:pPr marL="0" indent="0">
              <a:buNone/>
            </a:pPr>
            <a:endParaRPr lang="en-US" dirty="0"/>
          </a:p>
          <a:p>
            <a:pPr marL="0" indent="0">
              <a:buNone/>
            </a:pPr>
            <a:r>
              <a:rPr lang="en-US" dirty="0"/>
              <a:t>            /*</a:t>
            </a:r>
          </a:p>
          <a:p>
            <a:pPr marL="0" indent="0">
              <a:buNone/>
            </a:pPr>
            <a:r>
              <a:rPr lang="en-US" dirty="0"/>
              <a:t>             * Create rest of the n-1 nodes</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if(newNode != NULL)</a:t>
            </a:r>
          </a:p>
          <a:p>
            <a:pPr marL="0" indent="0">
              <a:buNone/>
            </a:pPr>
            <a:r>
              <a:rPr lang="en-US" dirty="0"/>
              <a:t>                {</a:t>
            </a:r>
          </a:p>
          <a:p>
            <a:pPr marL="0" indent="0">
              <a:buNone/>
            </a:pPr>
            <a:r>
              <a:rPr lang="en-US" dirty="0"/>
              <a:t>                    </a:t>
            </a:r>
            <a:r>
              <a:rPr lang="en-US" dirty="0" err="1"/>
              <a:t>printf</a:t>
            </a:r>
            <a:r>
              <a:rPr lang="en-US" dirty="0"/>
              <a:t>("Enter data of %d node: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a:t>
            </a:r>
          </a:p>
          <a:p>
            <a:pPr marL="0" indent="0">
              <a:buNone/>
            </a:pPr>
            <a:r>
              <a:rPr lang="en-US" dirty="0"/>
              <a:t>                    newNode-&gt;</a:t>
            </a:r>
            <a:r>
              <a:rPr lang="en-US" dirty="0" err="1"/>
              <a:t>prev</a:t>
            </a:r>
            <a:r>
              <a:rPr lang="en-US" dirty="0"/>
              <a:t> = last; // Link new node with the previous node</a:t>
            </a:r>
          </a:p>
          <a:p>
            <a:pPr marL="0" indent="0">
              <a:buNone/>
            </a:pPr>
            <a:r>
              <a:rPr lang="en-US" dirty="0"/>
              <a:t>                    newNode-&gt;next = NULL;</a:t>
            </a:r>
          </a:p>
          <a:p>
            <a:pPr marL="0" indent="0">
              <a:buNone/>
            </a:pPr>
            <a:endParaRPr lang="en-US" dirty="0"/>
          </a:p>
          <a:p>
            <a:pPr marL="0" indent="0">
              <a:buNone/>
            </a:pPr>
            <a:r>
              <a:rPr lang="en-US" dirty="0"/>
              <a:t>                    last-&gt;next = newNode; // Link previous node with the new node</a:t>
            </a:r>
          </a:p>
          <a:p>
            <a:pPr marL="0" indent="0">
              <a:buNone/>
            </a:pPr>
            <a:r>
              <a:rPr lang="en-US" dirty="0"/>
              <a:t>                    last = newNode;          // Make new node as last/previous node</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break;</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a:t>
            </a:r>
            <a:r>
              <a:rPr lang="en-US" dirty="0" err="1"/>
              <a:t>nDOUBLY</a:t>
            </a:r>
            <a:r>
              <a:rPr lang="en-US" dirty="0"/>
              <a:t> LINKED LIST CREATED SUCCESSFULLY\n");</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a:t>
            </a:r>
            <a:r>
              <a:rPr lang="en-US" dirty="0" err="1"/>
              <a:t>printf</a:t>
            </a:r>
            <a:r>
              <a:rPr lang="en-US" dirty="0"/>
              <a:t>("Unable to allocate memory");</a:t>
            </a:r>
          </a:p>
          <a:p>
            <a:pPr marL="0" indent="0">
              <a:buNone/>
            </a:pPr>
            <a:r>
              <a:rPr lang="en-US" dirty="0"/>
              <a:t>        }</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8991600" cy="6781800"/>
          </a:xfrm>
        </p:spPr>
        <p:txBody>
          <a:bodyPr/>
          <a:lstStyle/>
          <a:p>
            <a:pPr marL="0" indent="0">
              <a:buNone/>
            </a:pPr>
            <a:endParaRPr lang="en-US" b="1" dirty="0" smtClean="0">
              <a:solidFill>
                <a:srgbClr val="FF0000"/>
              </a:solidFill>
              <a:latin typeface="Bookman Old Style" pitchFamily="18" charset="0"/>
            </a:endParaRPr>
          </a:p>
          <a:p>
            <a:pPr marL="0" indent="0">
              <a:buNone/>
            </a:pPr>
            <a:r>
              <a:rPr lang="en-US" b="1" dirty="0" smtClean="0">
                <a:solidFill>
                  <a:srgbClr val="FF0000"/>
                </a:solidFill>
                <a:latin typeface="Bookman Old Style" pitchFamily="18" charset="0"/>
              </a:rPr>
              <a:t>Operations</a:t>
            </a:r>
          </a:p>
          <a:p>
            <a:pPr marL="0" indent="0">
              <a:buNone/>
            </a:pPr>
            <a:r>
              <a:rPr lang="en-US" sz="2800" dirty="0" smtClean="0">
                <a:latin typeface="Bookman Old Style" pitchFamily="18" charset="0"/>
              </a:rPr>
              <a:t>In </a:t>
            </a:r>
            <a:r>
              <a:rPr lang="en-US" sz="2800" dirty="0">
                <a:latin typeface="Bookman Old Style" pitchFamily="18" charset="0"/>
              </a:rPr>
              <a:t>a single linked list we perform the following operations</a:t>
            </a:r>
            <a:r>
              <a:rPr lang="en-US" sz="2800" dirty="0" smtClean="0">
                <a:latin typeface="Bookman Old Style" pitchFamily="18" charset="0"/>
              </a:rPr>
              <a:t>.</a:t>
            </a:r>
          </a:p>
          <a:p>
            <a:pPr marL="0" indent="0">
              <a:buNone/>
            </a:pPr>
            <a:endParaRPr lang="en-US" sz="2800" dirty="0">
              <a:latin typeface="Bookman Old Style" pitchFamily="18" charset="0"/>
            </a:endParaRPr>
          </a:p>
          <a:p>
            <a:pPr marL="514350" indent="-514350">
              <a:buFont typeface="+mj-lt"/>
              <a:buAutoNum type="arabicPeriod"/>
            </a:pPr>
            <a:r>
              <a:rPr lang="en-US" sz="2800" b="1" dirty="0">
                <a:latin typeface="Bookman Old Style" pitchFamily="18" charset="0"/>
              </a:rPr>
              <a:t>Display</a:t>
            </a:r>
          </a:p>
          <a:p>
            <a:pPr marL="514350" indent="-514350">
              <a:buFont typeface="+mj-lt"/>
              <a:buAutoNum type="arabicPeriod"/>
            </a:pPr>
            <a:endParaRPr lang="en-US" sz="2800" b="1" dirty="0" smtClean="0">
              <a:latin typeface="Bookman Old Style" pitchFamily="18" charset="0"/>
            </a:endParaRPr>
          </a:p>
          <a:p>
            <a:pPr marL="514350" indent="-514350">
              <a:buFont typeface="+mj-lt"/>
              <a:buAutoNum type="arabicPeriod"/>
            </a:pPr>
            <a:r>
              <a:rPr lang="en-US" sz="2800" b="1" dirty="0" smtClean="0">
                <a:latin typeface="Bookman Old Style" pitchFamily="18" charset="0"/>
              </a:rPr>
              <a:t>Insertion</a:t>
            </a:r>
          </a:p>
          <a:p>
            <a:pPr marL="514350" indent="-514350">
              <a:buFont typeface="+mj-lt"/>
              <a:buAutoNum type="arabicPeriod"/>
            </a:pPr>
            <a:endParaRPr lang="en-US" sz="2800" b="1" dirty="0">
              <a:latin typeface="Bookman Old Style" pitchFamily="18" charset="0"/>
            </a:endParaRPr>
          </a:p>
          <a:p>
            <a:pPr marL="514350" indent="-514350">
              <a:buFont typeface="+mj-lt"/>
              <a:buAutoNum type="arabicPeriod"/>
            </a:pPr>
            <a:r>
              <a:rPr lang="en-US" sz="2800" b="1" dirty="0" smtClean="0">
                <a:latin typeface="Bookman Old Style" pitchFamily="18" charset="0"/>
              </a:rPr>
              <a:t>Deletion</a:t>
            </a:r>
          </a:p>
          <a:p>
            <a:pPr marL="514350" indent="-514350">
              <a:buFont typeface="+mj-lt"/>
              <a:buAutoNum type="arabicPeriod"/>
            </a:pPr>
            <a:endParaRPr lang="en-US" sz="2800" b="1" dirty="0">
              <a:latin typeface="Bookman Old Style" pitchFamily="18"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2738518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smtClean="0"/>
              <a:t>/**</a:t>
            </a:r>
            <a:endParaRPr lang="en-US" dirty="0"/>
          </a:p>
          <a:p>
            <a:pPr marL="0" indent="0">
              <a:buNone/>
            </a:pPr>
            <a:r>
              <a:rPr lang="en-US" dirty="0"/>
              <a:t> * Displays the content of the list from beginning to end</a:t>
            </a:r>
          </a:p>
          <a:p>
            <a:pPr marL="0" indent="0">
              <a:buNone/>
            </a:pPr>
            <a:r>
              <a:rPr lang="en-US" dirty="0"/>
              <a:t> */</a:t>
            </a:r>
          </a:p>
          <a:p>
            <a:pPr marL="0" indent="0">
              <a:buNone/>
            </a:pPr>
            <a:r>
              <a:rPr lang="en-US" dirty="0"/>
              <a:t>void </a:t>
            </a:r>
            <a:r>
              <a:rPr lang="en-US" dirty="0" err="1"/>
              <a:t>displayListFromFirst</a:t>
            </a:r>
            <a:r>
              <a:rPr lang="en-US" dirty="0"/>
              <a:t>()</a:t>
            </a:r>
          </a:p>
          <a:p>
            <a:pPr marL="0" indent="0">
              <a:buNone/>
            </a:pPr>
            <a:r>
              <a:rPr lang="en-US" dirty="0"/>
              <a:t>{</a:t>
            </a:r>
          </a:p>
          <a:p>
            <a:pPr marL="0" indent="0">
              <a:buNone/>
            </a:pPr>
            <a:r>
              <a:rPr lang="en-US" dirty="0"/>
              <a:t>    </a:t>
            </a:r>
            <a:r>
              <a:rPr lang="en-US" dirty="0" err="1"/>
              <a:t>struct</a:t>
            </a:r>
            <a:r>
              <a:rPr lang="en-US" dirty="0"/>
              <a:t> node * temp;</a:t>
            </a:r>
          </a:p>
          <a:p>
            <a:pPr marL="0" indent="0">
              <a:buNone/>
            </a:pPr>
            <a:r>
              <a:rPr lang="en-US" dirty="0"/>
              <a:t>    </a:t>
            </a:r>
            <a:r>
              <a:rPr lang="en-US" dirty="0" err="1"/>
              <a:t>int</a:t>
            </a:r>
            <a:r>
              <a:rPr lang="en-US" dirty="0"/>
              <a:t> n = 1;</a:t>
            </a:r>
          </a:p>
          <a:p>
            <a:pPr marL="0" indent="0">
              <a:buNone/>
            </a:pPr>
            <a:endParaRPr lang="en-US" dirty="0"/>
          </a:p>
          <a:p>
            <a:pPr marL="0" indent="0">
              <a:buNone/>
            </a:pPr>
            <a:r>
              <a:rPr lang="en-US" dirty="0"/>
              <a:t>    if(head == NULL)</a:t>
            </a:r>
          </a:p>
          <a:p>
            <a:pPr marL="0" indent="0">
              <a:buNone/>
            </a:pPr>
            <a:r>
              <a:rPr lang="en-US" dirty="0"/>
              <a:t>    {</a:t>
            </a:r>
          </a:p>
          <a:p>
            <a:pPr marL="0" indent="0">
              <a:buNone/>
            </a:pPr>
            <a:r>
              <a:rPr lang="en-US" dirty="0"/>
              <a:t>        </a:t>
            </a:r>
            <a:r>
              <a:rPr lang="en-US" dirty="0" err="1"/>
              <a:t>printf</a:t>
            </a:r>
            <a:r>
              <a:rPr lang="en-US" dirty="0"/>
              <a:t>("List is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head;</a:t>
            </a:r>
          </a:p>
          <a:p>
            <a:pPr marL="0" indent="0">
              <a:buNone/>
            </a:pPr>
            <a:r>
              <a:rPr lang="en-US" dirty="0"/>
              <a:t>        </a:t>
            </a:r>
            <a:r>
              <a:rPr lang="en-US" dirty="0" err="1"/>
              <a:t>printf</a:t>
            </a:r>
            <a:r>
              <a:rPr lang="en-US" dirty="0"/>
              <a:t>("\n\</a:t>
            </a:r>
            <a:r>
              <a:rPr lang="en-US" dirty="0" err="1"/>
              <a:t>nDATA</a:t>
            </a:r>
            <a:r>
              <a:rPr lang="en-US" dirty="0"/>
              <a:t> IN THE LIST:\n");</a:t>
            </a:r>
          </a:p>
          <a:p>
            <a:pPr marL="0" indent="0">
              <a:buNone/>
            </a:pPr>
            <a:endParaRPr lang="en-US" dirty="0"/>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of %d node = %d\n", n, temp-&gt;data);</a:t>
            </a:r>
          </a:p>
          <a:p>
            <a:pPr marL="0" indent="0">
              <a:buNone/>
            </a:pPr>
            <a:endParaRPr lang="en-US" dirty="0"/>
          </a:p>
          <a:p>
            <a:pPr marL="0" indent="0">
              <a:buNone/>
            </a:pPr>
            <a:r>
              <a:rPr lang="en-US" dirty="0"/>
              <a:t>            n++;</a:t>
            </a:r>
          </a:p>
          <a:p>
            <a:pPr marL="0" indent="0">
              <a:buNone/>
            </a:pPr>
            <a:r>
              <a:rPr lang="en-US" dirty="0"/>
              <a:t>            </a:t>
            </a:r>
          </a:p>
          <a:p>
            <a:pPr marL="0" indent="0">
              <a:buNone/>
            </a:pPr>
            <a:r>
              <a:rPr lang="en-US" dirty="0"/>
              <a:t>            /* Move the current pointer to next node */</a:t>
            </a:r>
          </a:p>
          <a:p>
            <a:pPr marL="0" indent="0">
              <a:buNone/>
            </a:pPr>
            <a:r>
              <a:rPr lang="en-US" dirty="0"/>
              <a:t>            temp = temp-&gt;next;</a:t>
            </a:r>
          </a:p>
          <a:p>
            <a:pPr marL="0" indent="0">
              <a:buNone/>
            </a:pPr>
            <a:r>
              <a:rPr lang="en-US" dirty="0"/>
              <a:t>        }</a:t>
            </a:r>
          </a:p>
          <a:p>
            <a:pPr marL="0" indent="0">
              <a:buNone/>
            </a:pPr>
            <a:r>
              <a:rPr lang="en-US" dirty="0"/>
              <a:t>    }</a:t>
            </a:r>
          </a:p>
          <a:p>
            <a:pPr marL="0" indent="0">
              <a:buNone/>
            </a:pPr>
            <a:r>
              <a:rPr lang="en-US" dirty="0"/>
              <a:t>}</a:t>
            </a:r>
          </a:p>
          <a:p>
            <a:pPr marL="0" indent="0">
              <a:buNone/>
            </a:pPr>
            <a:endParaRPr lang="en-US" dirty="0"/>
          </a:p>
          <a:p>
            <a:pPr marL="0" indent="0">
              <a:buNone/>
            </a:pPr>
            <a:endParaRPr lang="en-US" dirty="0"/>
          </a:p>
          <a:p>
            <a:pPr marL="0" indent="0">
              <a:buNone/>
            </a:pPr>
            <a:r>
              <a:rPr lang="en-US" dirty="0"/>
              <a:t>/**</a:t>
            </a:r>
          </a:p>
          <a:p>
            <a:pPr marL="0" indent="0">
              <a:buNone/>
            </a:pPr>
            <a:r>
              <a:rPr lang="en-US" dirty="0"/>
              <a:t> * Display the content of the list from last to first</a:t>
            </a:r>
          </a:p>
          <a:p>
            <a:pPr marL="0" indent="0">
              <a:buNone/>
            </a:pPr>
            <a:r>
              <a:rPr lang="en-US" dirty="0"/>
              <a:t> */</a:t>
            </a:r>
          </a:p>
          <a:p>
            <a:pPr marL="0" indent="0">
              <a:buNone/>
            </a:pPr>
            <a:r>
              <a:rPr lang="en-US" dirty="0"/>
              <a:t>void </a:t>
            </a:r>
            <a:r>
              <a:rPr lang="en-US" dirty="0" err="1"/>
              <a:t>displayListFromEnd</a:t>
            </a:r>
            <a:r>
              <a:rPr lang="en-US" dirty="0"/>
              <a:t>()</a:t>
            </a:r>
          </a:p>
          <a:p>
            <a:pPr marL="0" indent="0">
              <a:buNone/>
            </a:pPr>
            <a:r>
              <a:rPr lang="en-US" dirty="0"/>
              <a:t>{</a:t>
            </a:r>
          </a:p>
          <a:p>
            <a:pPr marL="0" indent="0">
              <a:buNone/>
            </a:pPr>
            <a:r>
              <a:rPr lang="en-US" dirty="0"/>
              <a:t>    </a:t>
            </a:r>
            <a:r>
              <a:rPr lang="en-US" dirty="0" err="1"/>
              <a:t>struct</a:t>
            </a:r>
            <a:r>
              <a:rPr lang="en-US" dirty="0"/>
              <a:t> node * temp;</a:t>
            </a:r>
          </a:p>
          <a:p>
            <a:pPr marL="0" indent="0">
              <a:buNone/>
            </a:pPr>
            <a:r>
              <a:rPr lang="en-US" dirty="0"/>
              <a:t>    </a:t>
            </a:r>
            <a:r>
              <a:rPr lang="en-US" dirty="0" err="1"/>
              <a:t>int</a:t>
            </a:r>
            <a:r>
              <a:rPr lang="en-US" dirty="0"/>
              <a:t> n = 0;</a:t>
            </a:r>
          </a:p>
          <a:p>
            <a:pPr marL="0" indent="0">
              <a:buNone/>
            </a:pPr>
            <a:endParaRPr lang="en-US" dirty="0"/>
          </a:p>
          <a:p>
            <a:pPr marL="0" indent="0">
              <a:buNone/>
            </a:pPr>
            <a:r>
              <a:rPr lang="en-US" dirty="0"/>
              <a:t>    if(last == NULL)</a:t>
            </a:r>
          </a:p>
          <a:p>
            <a:pPr marL="0" indent="0">
              <a:buNone/>
            </a:pPr>
            <a:r>
              <a:rPr lang="en-US" dirty="0"/>
              <a:t>    {</a:t>
            </a:r>
          </a:p>
          <a:p>
            <a:pPr marL="0" indent="0">
              <a:buNone/>
            </a:pPr>
            <a:r>
              <a:rPr lang="en-US" dirty="0"/>
              <a:t>        </a:t>
            </a:r>
            <a:r>
              <a:rPr lang="en-US" dirty="0" err="1"/>
              <a:t>printf</a:t>
            </a:r>
            <a:r>
              <a:rPr lang="en-US" dirty="0"/>
              <a:t>("List is empty.");</a:t>
            </a:r>
          </a:p>
          <a:p>
            <a:pPr marL="0" indent="0">
              <a:buNone/>
            </a:pPr>
            <a:r>
              <a:rPr lang="en-US" dirty="0"/>
              <a:t>    }</a:t>
            </a:r>
          </a:p>
          <a:p>
            <a:pPr marL="0" indent="0">
              <a:buNone/>
            </a:pPr>
            <a:r>
              <a:rPr lang="en-US" dirty="0"/>
              <a:t>    else</a:t>
            </a:r>
          </a:p>
          <a:p>
            <a:pPr marL="0" indent="0">
              <a:buNone/>
            </a:pPr>
            <a:r>
              <a:rPr lang="en-US" dirty="0"/>
              <a:t>    {</a:t>
            </a:r>
          </a:p>
          <a:p>
            <a:pPr marL="0" indent="0">
              <a:buNone/>
            </a:pPr>
            <a:r>
              <a:rPr lang="en-US" dirty="0"/>
              <a:t>        temp = last;</a:t>
            </a:r>
          </a:p>
          <a:p>
            <a:pPr marL="0" indent="0">
              <a:buNone/>
            </a:pPr>
            <a:r>
              <a:rPr lang="en-US" dirty="0"/>
              <a:t>        </a:t>
            </a:r>
            <a:r>
              <a:rPr lang="en-US" dirty="0" err="1"/>
              <a:t>printf</a:t>
            </a:r>
            <a:r>
              <a:rPr lang="en-US" dirty="0"/>
              <a:t>("\n\</a:t>
            </a:r>
            <a:r>
              <a:rPr lang="en-US" dirty="0" err="1"/>
              <a:t>nDATA</a:t>
            </a:r>
            <a:r>
              <a:rPr lang="en-US" dirty="0"/>
              <a:t> IN THE LIST:\n");</a:t>
            </a:r>
          </a:p>
          <a:p>
            <a:pPr marL="0" indent="0">
              <a:buNone/>
            </a:pPr>
            <a:endParaRPr lang="en-US" dirty="0"/>
          </a:p>
          <a:p>
            <a:pPr marL="0" indent="0">
              <a:buNone/>
            </a:pPr>
            <a:r>
              <a:rPr lang="en-US" dirty="0"/>
              <a:t>        while(temp != NULL)</a:t>
            </a:r>
          </a:p>
          <a:p>
            <a:pPr marL="0" indent="0">
              <a:buNone/>
            </a:pPr>
            <a:r>
              <a:rPr lang="en-US" dirty="0"/>
              <a:t>        {</a:t>
            </a:r>
          </a:p>
          <a:p>
            <a:pPr marL="0" indent="0">
              <a:buNone/>
            </a:pPr>
            <a:r>
              <a:rPr lang="en-US" dirty="0"/>
              <a:t>            </a:t>
            </a:r>
            <a:r>
              <a:rPr lang="en-US" dirty="0" err="1"/>
              <a:t>printf</a:t>
            </a:r>
            <a:r>
              <a:rPr lang="en-US" dirty="0"/>
              <a:t>("DATA of last-%d node = %d\n", n, temp-&gt;data);</a:t>
            </a:r>
          </a:p>
          <a:p>
            <a:pPr marL="0" indent="0">
              <a:buNone/>
            </a:pPr>
            <a:endParaRPr lang="en-US" dirty="0"/>
          </a:p>
          <a:p>
            <a:pPr marL="0" indent="0">
              <a:buNone/>
            </a:pPr>
            <a:r>
              <a:rPr lang="en-US" dirty="0"/>
              <a:t>            n++;</a:t>
            </a:r>
          </a:p>
          <a:p>
            <a:pPr marL="0" indent="0">
              <a:buNone/>
            </a:pPr>
            <a:r>
              <a:rPr lang="en-US" dirty="0"/>
              <a:t>            </a:t>
            </a:r>
          </a:p>
          <a:p>
            <a:pPr marL="0" indent="0">
              <a:buNone/>
            </a:pPr>
            <a:r>
              <a:rPr lang="en-US" dirty="0"/>
              <a:t>            /* Move the current pointer to previous node */</a:t>
            </a:r>
          </a:p>
          <a:p>
            <a:pPr marL="0" indent="0">
              <a:buNone/>
            </a:pPr>
            <a:r>
              <a:rPr lang="en-US" dirty="0"/>
              <a:t>            temp = temp-&gt;</a:t>
            </a:r>
            <a:r>
              <a:rPr lang="en-US" dirty="0" err="1"/>
              <a:t>prev</a:t>
            </a:r>
            <a:r>
              <a:rPr lang="en-US" dirty="0"/>
              <a:t>; </a:t>
            </a:r>
          </a:p>
          <a:p>
            <a:pPr marL="0" indent="0">
              <a:buNone/>
            </a:pPr>
            <a:r>
              <a:rPr lang="en-US" dirty="0"/>
              <a:t>        }</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lstStyle/>
          <a:p>
            <a:pPr marL="0" indent="0">
              <a:buNone/>
            </a:pPr>
            <a:r>
              <a:rPr lang="en-US" sz="2400" b="1" dirty="0" smtClean="0">
                <a:solidFill>
                  <a:srgbClr val="FF0000"/>
                </a:solidFill>
                <a:latin typeface="Bookman Old Style" pitchFamily="18" charset="0"/>
              </a:rPr>
              <a:t>Output: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685800"/>
            <a:ext cx="4333875" cy="47243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685800"/>
            <a:ext cx="4686300" cy="4724398"/>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9144000" cy="6858000"/>
          </a:xfrm>
        </p:spPr>
        <p:txBody>
          <a:bodyPr>
            <a:normAutofit/>
          </a:bodyPr>
          <a:lstStyle/>
          <a:p>
            <a:pPr marL="0" indent="0">
              <a:buNone/>
            </a:pPr>
            <a:r>
              <a:rPr lang="en-US" sz="2800" b="1" dirty="0" smtClean="0">
                <a:solidFill>
                  <a:srgbClr val="00B050"/>
                </a:solidFill>
                <a:latin typeface="Verdana" pitchFamily="34" charset="0"/>
                <a:ea typeface="Verdana" pitchFamily="34" charset="0"/>
              </a:rPr>
              <a:t>2. Insertion</a:t>
            </a:r>
            <a:endParaRPr lang="en-US" sz="2800" b="1" dirty="0">
              <a:solidFill>
                <a:srgbClr val="00B050"/>
              </a:solidFill>
              <a:latin typeface="Verdana" pitchFamily="34" charset="0"/>
              <a:ea typeface="Verdana" pitchFamily="34" charset="0"/>
            </a:endParaRPr>
          </a:p>
          <a:p>
            <a:pPr>
              <a:buFont typeface="Wingdings" pitchFamily="2" charset="2"/>
              <a:buChar char="§"/>
            </a:pPr>
            <a:r>
              <a:rPr lang="en-US" sz="2400" dirty="0">
                <a:latin typeface="Verdana" pitchFamily="34" charset="0"/>
                <a:ea typeface="Verdana" pitchFamily="34" charset="0"/>
              </a:rPr>
              <a:t>In a </a:t>
            </a:r>
            <a:r>
              <a:rPr lang="en-US" sz="2400" dirty="0" smtClean="0">
                <a:latin typeface="Verdana" pitchFamily="34" charset="0"/>
                <a:ea typeface="Verdana" pitchFamily="34" charset="0"/>
              </a:rPr>
              <a:t>doubly </a:t>
            </a:r>
            <a:r>
              <a:rPr lang="en-US" sz="2400" dirty="0">
                <a:latin typeface="Verdana" pitchFamily="34" charset="0"/>
                <a:ea typeface="Verdana" pitchFamily="34" charset="0"/>
              </a:rPr>
              <a:t>linked list, the insertion operation can be performed in three ways. They are as follows.</a:t>
            </a:r>
          </a:p>
          <a:p>
            <a:pPr marL="514350" indent="-514350">
              <a:buAutoNum type="alphaLcPeriod"/>
            </a:pPr>
            <a:endParaRPr lang="en-US" sz="2400" dirty="0" smtClean="0">
              <a:latin typeface="Verdana" pitchFamily="34" charset="0"/>
              <a:ea typeface="Verdana" pitchFamily="34" charset="0"/>
            </a:endParaRPr>
          </a:p>
          <a:p>
            <a:pPr marL="514350" indent="-514350">
              <a:buAutoNum type="alphaLcPeriod"/>
            </a:pPr>
            <a:r>
              <a:rPr lang="en-US" sz="2400" b="1" dirty="0" smtClean="0">
                <a:solidFill>
                  <a:srgbClr val="FF0000"/>
                </a:solidFill>
                <a:latin typeface="Verdana" pitchFamily="34" charset="0"/>
                <a:ea typeface="Verdana" pitchFamily="34" charset="0"/>
              </a:rPr>
              <a:t>Inserting a node at the beginning of list.</a:t>
            </a:r>
          </a:p>
          <a:p>
            <a:pPr marL="514350" indent="-514350">
              <a:buAutoNum type="alphaLcPeriod"/>
            </a:pPr>
            <a:endParaRPr lang="en-US" sz="2400" b="1" dirty="0" smtClean="0">
              <a:solidFill>
                <a:srgbClr val="FF0000"/>
              </a:solidFill>
              <a:latin typeface="Verdana" pitchFamily="34" charset="0"/>
              <a:ea typeface="Verdana" pitchFamily="34" charset="0"/>
            </a:endParaRPr>
          </a:p>
          <a:p>
            <a:pPr marL="514350" indent="-514350">
              <a:buFont typeface="Arial" pitchFamily="34" charset="0"/>
              <a:buAutoNum type="alphaLcPeriod"/>
            </a:pPr>
            <a:r>
              <a:rPr lang="en-US" sz="2400" b="1" dirty="0">
                <a:solidFill>
                  <a:srgbClr val="FF0000"/>
                </a:solidFill>
                <a:latin typeface="Verdana" pitchFamily="34" charset="0"/>
                <a:ea typeface="Verdana" pitchFamily="34" charset="0"/>
              </a:rPr>
              <a:t>Inserting a node at </a:t>
            </a:r>
            <a:r>
              <a:rPr lang="en-US" sz="2400" b="1" dirty="0" smtClean="0">
                <a:solidFill>
                  <a:srgbClr val="FF0000"/>
                </a:solidFill>
                <a:latin typeface="Verdana" pitchFamily="34" charset="0"/>
                <a:ea typeface="Verdana" pitchFamily="34" charset="0"/>
              </a:rPr>
              <a:t>the end </a:t>
            </a:r>
            <a:r>
              <a:rPr lang="en-US" sz="2400" b="1" dirty="0">
                <a:solidFill>
                  <a:srgbClr val="FF0000"/>
                </a:solidFill>
                <a:latin typeface="Verdana" pitchFamily="34" charset="0"/>
                <a:ea typeface="Verdana" pitchFamily="34" charset="0"/>
              </a:rPr>
              <a:t>of </a:t>
            </a:r>
            <a:r>
              <a:rPr lang="en-US" sz="2400" b="1" dirty="0" smtClean="0">
                <a:solidFill>
                  <a:srgbClr val="FF0000"/>
                </a:solidFill>
                <a:latin typeface="Verdana" pitchFamily="34" charset="0"/>
                <a:ea typeface="Verdana" pitchFamily="34" charset="0"/>
              </a:rPr>
              <a:t>list.</a:t>
            </a:r>
          </a:p>
          <a:p>
            <a:pPr marL="514350" indent="-514350">
              <a:buFont typeface="Arial" pitchFamily="34" charset="0"/>
              <a:buAutoNum type="alphaLcPeriod"/>
            </a:pPr>
            <a:endParaRPr lang="en-US" sz="2400" b="1" dirty="0" smtClean="0">
              <a:solidFill>
                <a:srgbClr val="FF0000"/>
              </a:solidFill>
              <a:latin typeface="Verdana" pitchFamily="34" charset="0"/>
              <a:ea typeface="Verdana" pitchFamily="34" charset="0"/>
            </a:endParaRPr>
          </a:p>
          <a:p>
            <a:pPr marL="514350" indent="-514350">
              <a:buFont typeface="Arial" pitchFamily="34" charset="0"/>
              <a:buAutoNum type="alphaLcPeriod"/>
            </a:pPr>
            <a:r>
              <a:rPr lang="en-US" sz="2400" b="1" dirty="0" smtClean="0">
                <a:solidFill>
                  <a:srgbClr val="FF0000"/>
                </a:solidFill>
                <a:latin typeface="Verdana" pitchFamily="34" charset="0"/>
                <a:ea typeface="Verdana" pitchFamily="34" charset="0"/>
              </a:rPr>
              <a:t>Inserting </a:t>
            </a:r>
            <a:r>
              <a:rPr lang="en-US" sz="2400" b="1" dirty="0">
                <a:solidFill>
                  <a:srgbClr val="FF0000"/>
                </a:solidFill>
                <a:latin typeface="Verdana" pitchFamily="34" charset="0"/>
                <a:ea typeface="Verdana" pitchFamily="34" charset="0"/>
              </a:rPr>
              <a:t>node at the middle </a:t>
            </a:r>
            <a:r>
              <a:rPr lang="en-US" sz="2400" b="1" dirty="0">
                <a:latin typeface="Verdana" pitchFamily="34" charset="0"/>
                <a:ea typeface="Verdana" pitchFamily="34" charset="0"/>
              </a:rPr>
              <a:t>(or at any </a:t>
            </a:r>
            <a:r>
              <a:rPr lang="en-US" sz="2400" b="1" dirty="0" smtClean="0">
                <a:latin typeface="Verdana" pitchFamily="34" charset="0"/>
                <a:ea typeface="Verdana" pitchFamily="34" charset="0"/>
              </a:rPr>
              <a:t>position) </a:t>
            </a:r>
            <a:r>
              <a:rPr lang="en-US" sz="2400" b="1" dirty="0" smtClean="0">
                <a:solidFill>
                  <a:srgbClr val="FF0000"/>
                </a:solidFill>
                <a:latin typeface="Verdana" pitchFamily="34" charset="0"/>
                <a:ea typeface="Verdana" pitchFamily="34" charset="0"/>
              </a:rPr>
              <a:t>of  Doubly </a:t>
            </a:r>
            <a:r>
              <a:rPr lang="en-US" sz="2400" b="1" dirty="0">
                <a:solidFill>
                  <a:srgbClr val="FF0000"/>
                </a:solidFill>
                <a:latin typeface="Verdana" pitchFamily="34" charset="0"/>
                <a:ea typeface="Verdana" pitchFamily="34" charset="0"/>
              </a:rPr>
              <a:t>Linked </a:t>
            </a:r>
            <a:r>
              <a:rPr lang="en-US" sz="2400" b="1" dirty="0" smtClean="0">
                <a:solidFill>
                  <a:srgbClr val="FF0000"/>
                </a:solidFill>
                <a:latin typeface="Verdana" pitchFamily="34" charset="0"/>
                <a:ea typeface="Verdana" pitchFamily="34" charset="0"/>
              </a:rPr>
              <a:t>List.</a:t>
            </a:r>
            <a:endParaRPr lang="en-US" sz="24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6560414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insert a new node at the </a:t>
            </a:r>
            <a:r>
              <a:rPr lang="en-US" sz="2800" b="1" dirty="0" smtClean="0">
                <a:solidFill>
                  <a:srgbClr val="FF0000"/>
                </a:solidFill>
                <a:latin typeface="Verdana" pitchFamily="34" charset="0"/>
                <a:ea typeface="Verdana" pitchFamily="34" charset="0"/>
              </a:rPr>
              <a:t>beginning </a:t>
            </a:r>
            <a:r>
              <a:rPr lang="en-US" sz="2800" b="1" dirty="0">
                <a:solidFill>
                  <a:srgbClr val="FF0000"/>
                </a:solidFill>
                <a:latin typeface="Verdana" pitchFamily="34" charset="0"/>
                <a:ea typeface="Verdana" pitchFamily="34" charset="0"/>
              </a:rPr>
              <a:t>of a </a:t>
            </a:r>
            <a:r>
              <a:rPr lang="en-US" sz="2800" b="1" dirty="0" smtClean="0">
                <a:solidFill>
                  <a:srgbClr val="FF0000"/>
                </a:solidFill>
                <a:latin typeface="Verdana" pitchFamily="34" charset="0"/>
                <a:ea typeface="Verdana" pitchFamily="34" charset="0"/>
              </a:rPr>
              <a:t>Doubly </a:t>
            </a:r>
            <a:r>
              <a:rPr lang="en-US" sz="2800" b="1" dirty="0">
                <a:solidFill>
                  <a:srgbClr val="FF0000"/>
                </a:solidFill>
                <a:latin typeface="Verdana" pitchFamily="34" charset="0"/>
                <a:ea typeface="Verdana" pitchFamily="34" charset="0"/>
              </a:rPr>
              <a:t>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774424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457200" indent="-457200">
              <a:buAutoNum type="alphaLcPeriod"/>
            </a:pPr>
            <a:r>
              <a:rPr lang="en-US" sz="2400" b="1" dirty="0">
                <a:solidFill>
                  <a:srgbClr val="FF0000"/>
                </a:solidFill>
                <a:latin typeface="Verdana" pitchFamily="34" charset="0"/>
                <a:ea typeface="Verdana" pitchFamily="34" charset="0"/>
              </a:rPr>
              <a:t>Inserting a node at the beginning of list:</a:t>
            </a:r>
          </a:p>
          <a:p>
            <a:pPr marL="0" indent="0">
              <a:buNone/>
            </a:pPr>
            <a:endParaRPr lang="en-US" sz="2400" b="1" dirty="0" smtClean="0">
              <a:solidFill>
                <a:srgbClr val="00B0F0"/>
              </a:solidFill>
              <a:latin typeface="Verdana" pitchFamily="34" charset="0"/>
              <a:ea typeface="Verdana" pitchFamily="34" charset="0"/>
            </a:endParaRPr>
          </a:p>
          <a:p>
            <a:pPr marL="0" indent="0">
              <a:buNone/>
            </a:pPr>
            <a:r>
              <a:rPr lang="en-US" sz="2400" b="1" dirty="0" smtClean="0">
                <a:solidFill>
                  <a:srgbClr val="00B0F0"/>
                </a:solidFill>
                <a:latin typeface="Verdana" pitchFamily="34" charset="0"/>
                <a:ea typeface="Verdana" pitchFamily="34" charset="0"/>
              </a:rPr>
              <a:t>Algorithm: </a:t>
            </a:r>
            <a:r>
              <a:rPr lang="en-US" sz="2400" b="1" dirty="0">
                <a:solidFill>
                  <a:srgbClr val="00B050"/>
                </a:solidFill>
                <a:latin typeface="Verdana" pitchFamily="34" charset="0"/>
                <a:ea typeface="Verdana" pitchFamily="34" charset="0"/>
              </a:rPr>
              <a:t>[METHOD </a:t>
            </a:r>
            <a:r>
              <a:rPr lang="en-US" sz="2400" b="1" dirty="0" smtClean="0">
                <a:solidFill>
                  <a:srgbClr val="00B050"/>
                </a:solidFill>
                <a:latin typeface="Verdana" pitchFamily="34" charset="0"/>
                <a:ea typeface="Verdana" pitchFamily="34" charset="0"/>
              </a:rPr>
              <a:t>1]</a:t>
            </a:r>
            <a:endParaRPr lang="en-US" sz="2400" dirty="0">
              <a:solidFill>
                <a:srgbClr val="00B050"/>
              </a:solidFill>
              <a:latin typeface="Verdana" pitchFamily="34" charset="0"/>
              <a:ea typeface="Verdana" pitchFamily="34" charset="0"/>
            </a:endParaRPr>
          </a:p>
          <a:p>
            <a:pPr marL="0" indent="0">
              <a:buNone/>
            </a:pPr>
            <a:r>
              <a:rPr lang="en-US" sz="2400" b="1" dirty="0"/>
              <a:t>Step 1:</a:t>
            </a:r>
            <a:r>
              <a:rPr lang="en-US" sz="2400" dirty="0"/>
              <a:t> Create a </a:t>
            </a:r>
            <a:r>
              <a:rPr lang="en-US" sz="2400" b="1" dirty="0"/>
              <a:t>newNode</a:t>
            </a:r>
            <a:r>
              <a:rPr lang="en-US" sz="2400" dirty="0"/>
              <a:t> with given value and </a:t>
            </a:r>
            <a:endParaRPr lang="en-US" sz="2400" dirty="0" smtClean="0"/>
          </a:p>
          <a:p>
            <a:pPr marL="0" indent="0">
              <a:buNone/>
            </a:pPr>
            <a:r>
              <a:rPr lang="en-US" sz="2400" b="1" dirty="0"/>
              <a:t>	</a:t>
            </a:r>
            <a:r>
              <a:rPr lang="en-US" sz="2400" b="1" dirty="0" smtClean="0"/>
              <a:t>newNode </a:t>
            </a:r>
            <a:r>
              <a:rPr lang="en-US" sz="2400" b="1" dirty="0"/>
              <a:t>→ </a:t>
            </a:r>
            <a:r>
              <a:rPr lang="en-US" sz="2400" b="1" dirty="0" smtClean="0"/>
              <a:t>previous</a:t>
            </a:r>
            <a:r>
              <a:rPr lang="en-US" sz="2400" dirty="0"/>
              <a:t> as </a:t>
            </a:r>
            <a:r>
              <a:rPr lang="en-US" sz="2400" b="1" dirty="0"/>
              <a:t>NULL</a:t>
            </a:r>
            <a:r>
              <a:rPr lang="en-US" sz="2400" dirty="0" smtClean="0"/>
              <a:t>.</a:t>
            </a:r>
            <a:endParaRPr lang="en-US" sz="2400" dirty="0"/>
          </a:p>
          <a:p>
            <a:pPr marL="0" indent="0">
              <a:buNone/>
            </a:pPr>
            <a:r>
              <a:rPr lang="en-US" sz="2400" b="1" dirty="0"/>
              <a:t>Step 2:</a:t>
            </a:r>
            <a:r>
              <a:rPr lang="en-US" sz="2400" dirty="0"/>
              <a:t> Check whether list is </a:t>
            </a:r>
            <a:r>
              <a:rPr lang="en-US" sz="2400" b="1" dirty="0"/>
              <a:t>Empty</a:t>
            </a:r>
            <a:r>
              <a:rPr lang="en-US" sz="2400" dirty="0"/>
              <a:t> (</a:t>
            </a:r>
            <a:r>
              <a:rPr lang="en-US" sz="2400" b="1" dirty="0"/>
              <a:t>head</a:t>
            </a:r>
            <a:r>
              <a:rPr lang="en-US" sz="2400" dirty="0"/>
              <a:t> == </a:t>
            </a:r>
            <a:r>
              <a:rPr lang="en-US" sz="2400" b="1" dirty="0"/>
              <a:t>NULL</a:t>
            </a:r>
            <a:r>
              <a:rPr lang="en-US" sz="2400" dirty="0"/>
              <a:t>)</a:t>
            </a:r>
          </a:p>
          <a:p>
            <a:pPr marL="0" indent="0">
              <a:buNone/>
            </a:pPr>
            <a:r>
              <a:rPr lang="en-US" sz="2400" b="1" dirty="0"/>
              <a:t>Step 3:</a:t>
            </a:r>
            <a:r>
              <a:rPr lang="en-US" sz="2400" dirty="0"/>
              <a:t> If it is </a:t>
            </a:r>
            <a:r>
              <a:rPr lang="en-US" sz="2400" b="1" dirty="0"/>
              <a:t>Empty</a:t>
            </a:r>
            <a:r>
              <a:rPr lang="en-US" sz="2400" dirty="0"/>
              <a:t> then, assign </a:t>
            </a:r>
            <a:endParaRPr lang="en-US" sz="2400" dirty="0" smtClean="0"/>
          </a:p>
          <a:p>
            <a:pPr marL="0" indent="0">
              <a:buNone/>
            </a:pPr>
            <a:r>
              <a:rPr lang="en-US" sz="2400" b="1" dirty="0" smtClean="0"/>
              <a:t>	NULL</a:t>
            </a:r>
            <a:r>
              <a:rPr lang="en-US" sz="2400" dirty="0"/>
              <a:t> to </a:t>
            </a:r>
            <a:r>
              <a:rPr lang="en-US" sz="2400" b="1" dirty="0" smtClean="0"/>
              <a:t>newNode →next</a:t>
            </a:r>
            <a:r>
              <a:rPr lang="en-US" sz="2400" dirty="0"/>
              <a:t> and </a:t>
            </a:r>
            <a:r>
              <a:rPr lang="en-US" sz="2400" b="1" dirty="0"/>
              <a:t>newNode</a:t>
            </a:r>
            <a:r>
              <a:rPr lang="en-US" sz="2400" dirty="0"/>
              <a:t> to </a:t>
            </a:r>
            <a:r>
              <a:rPr lang="en-US" sz="2400" b="1" dirty="0"/>
              <a:t>head</a:t>
            </a:r>
            <a:r>
              <a:rPr lang="en-US" sz="2400" dirty="0"/>
              <a:t>.</a:t>
            </a:r>
          </a:p>
          <a:p>
            <a:pPr marL="0" indent="0">
              <a:buNone/>
            </a:pPr>
            <a:r>
              <a:rPr lang="en-US" sz="2400" b="1" dirty="0"/>
              <a:t>Step 4:</a:t>
            </a:r>
            <a:r>
              <a:rPr lang="en-US" sz="2400" dirty="0"/>
              <a:t> If it is </a:t>
            </a:r>
            <a:r>
              <a:rPr lang="en-US" sz="2400" b="1" dirty="0"/>
              <a:t>not Empty</a:t>
            </a:r>
            <a:r>
              <a:rPr lang="en-US" sz="2400" dirty="0"/>
              <a:t> then, </a:t>
            </a:r>
            <a:endParaRPr lang="en-US" sz="2400" dirty="0" smtClean="0"/>
          </a:p>
          <a:p>
            <a:pPr marL="0" indent="0">
              <a:buNone/>
            </a:pPr>
            <a:r>
              <a:rPr lang="en-US" sz="2400" dirty="0" smtClean="0"/>
              <a:t>	assign</a:t>
            </a:r>
            <a:r>
              <a:rPr lang="en-US" sz="2400" dirty="0"/>
              <a:t> </a:t>
            </a:r>
            <a:r>
              <a:rPr lang="en-US" sz="2400" b="1" dirty="0"/>
              <a:t>head</a:t>
            </a:r>
            <a:r>
              <a:rPr lang="en-US" sz="2400" dirty="0"/>
              <a:t> to </a:t>
            </a:r>
            <a:r>
              <a:rPr lang="en-US" sz="2400" b="1" dirty="0" smtClean="0"/>
              <a:t>newNode →next</a:t>
            </a:r>
            <a:r>
              <a:rPr lang="en-US" sz="2400" dirty="0"/>
              <a:t> and </a:t>
            </a:r>
            <a:r>
              <a:rPr lang="en-US" sz="2400" b="1" dirty="0"/>
              <a:t>newNode</a:t>
            </a:r>
            <a:r>
              <a:rPr lang="en-US" sz="2400" dirty="0"/>
              <a:t> to </a:t>
            </a:r>
            <a:r>
              <a:rPr lang="en-US" sz="2400" b="1" dirty="0"/>
              <a:t>head</a:t>
            </a:r>
            <a:r>
              <a:rPr lang="en-US" sz="2400" dirty="0" smtClean="0"/>
              <a:t>.</a:t>
            </a:r>
          </a:p>
          <a:p>
            <a:pPr marL="0" indent="0">
              <a:buNone/>
            </a:pPr>
            <a:r>
              <a:rPr lang="en-US" sz="2400" b="1" dirty="0" smtClean="0"/>
              <a:t>Step 5</a:t>
            </a:r>
            <a:r>
              <a:rPr lang="en-US" sz="2400" dirty="0" smtClean="0"/>
              <a:t>: </a:t>
            </a:r>
            <a:r>
              <a:rPr lang="en-US" sz="2400" dirty="0"/>
              <a:t>A</a:t>
            </a:r>
            <a:r>
              <a:rPr lang="en-US" sz="2400" dirty="0" smtClean="0"/>
              <a:t>gain assign address of newNode to the left link of node pointed 	by the right link of newNode.</a:t>
            </a:r>
            <a:endParaRPr lang="en-US" sz="2400" dirty="0"/>
          </a:p>
          <a:p>
            <a:pPr marL="0" indent="0">
              <a:buNone/>
            </a:pPr>
            <a:endParaRPr lang="en-US" sz="2400" b="1" dirty="0" smtClean="0">
              <a:solidFill>
                <a:srgbClr val="00B0F0"/>
              </a:solidFill>
              <a:latin typeface="Verdana" pitchFamily="34" charset="0"/>
              <a:ea typeface="Verdana" pitchFamily="34" charset="0"/>
            </a:endParaRPr>
          </a:p>
          <a:p>
            <a:pPr marL="0" indent="0">
              <a:buNone/>
            </a:pPr>
            <a:endParaRPr lang="en-US" sz="2400" b="1" dirty="0">
              <a:solidFill>
                <a:srgbClr val="00B0F0"/>
              </a:solidFill>
              <a:latin typeface="Verdana" pitchFamily="34" charset="0"/>
              <a:ea typeface="Verdana" pitchFamily="34"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endParaRPr lang="en-US" sz="2800" b="1" dirty="0" smtClean="0">
              <a:latin typeface="Verdana" pitchFamily="34" charset="0"/>
              <a:ea typeface="Verdana" pitchFamily="34" charset="0"/>
            </a:endParaRPr>
          </a:p>
          <a:p>
            <a:pPr marL="0" indent="0">
              <a:buNone/>
            </a:pPr>
            <a:r>
              <a:rPr lang="en-US" sz="2800" b="1" dirty="0" smtClean="0">
                <a:latin typeface="Verdana" pitchFamily="34" charset="0"/>
                <a:ea typeface="Verdana" pitchFamily="34" charset="0"/>
              </a:rPr>
              <a:t>Example:</a:t>
            </a:r>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8610600" cy="3643312"/>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latin typeface="Verdana" pitchFamily="34" charset="0"/>
                <a:ea typeface="Verdana" pitchFamily="34" charset="0"/>
              </a:rPr>
              <a:t>We can draw a figure like this to insert a node at the beginning:</a:t>
            </a:r>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921327"/>
            <a:ext cx="8001000" cy="5715000"/>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11960817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smtClean="0">
                <a:solidFill>
                  <a:srgbClr val="FF0000"/>
                </a:solidFill>
                <a:latin typeface="Verdana" pitchFamily="34" charset="0"/>
                <a:ea typeface="Verdana" pitchFamily="34" charset="0"/>
              </a:rPr>
              <a:t>a. Inserting </a:t>
            </a:r>
            <a:r>
              <a:rPr lang="en-US" sz="2400" b="1" dirty="0">
                <a:solidFill>
                  <a:srgbClr val="FF0000"/>
                </a:solidFill>
                <a:latin typeface="Verdana" pitchFamily="34" charset="0"/>
                <a:ea typeface="Verdana" pitchFamily="34" charset="0"/>
              </a:rPr>
              <a:t>a node at the beginning of list:</a:t>
            </a:r>
          </a:p>
          <a:p>
            <a:pPr marL="0" indent="0">
              <a:buNone/>
            </a:pPr>
            <a:endParaRPr lang="en-US" sz="2400" b="1" dirty="0" smtClean="0">
              <a:solidFill>
                <a:srgbClr val="FF0000"/>
              </a:solidFill>
              <a:latin typeface="Verdana" pitchFamily="34" charset="0"/>
              <a:ea typeface="Verdana" pitchFamily="34" charset="0"/>
            </a:endParaRPr>
          </a:p>
          <a:p>
            <a:pPr marL="0" indent="0">
              <a:buNone/>
            </a:pPr>
            <a:r>
              <a:rPr lang="en-US" sz="2400" b="1" dirty="0" smtClean="0">
                <a:solidFill>
                  <a:srgbClr val="00B0F0"/>
                </a:solidFill>
                <a:latin typeface="Verdana" pitchFamily="34" charset="0"/>
                <a:ea typeface="Verdana" pitchFamily="34" charset="0"/>
              </a:rPr>
              <a:t>Algorithm: </a:t>
            </a:r>
            <a:r>
              <a:rPr lang="en-US" sz="2400" b="1" dirty="0" smtClean="0">
                <a:solidFill>
                  <a:srgbClr val="00B050"/>
                </a:solidFill>
                <a:latin typeface="Verdana" pitchFamily="34" charset="0"/>
                <a:ea typeface="Verdana" pitchFamily="34" charset="0"/>
              </a:rPr>
              <a:t>[METHOD 2]</a:t>
            </a:r>
            <a:endParaRPr lang="en-US" sz="2400" dirty="0">
              <a:solidFill>
                <a:srgbClr val="00B050"/>
              </a:solidFill>
              <a:latin typeface="Verdana" pitchFamily="34" charset="0"/>
              <a:ea typeface="Verdana" pitchFamily="34" charset="0"/>
            </a:endParaRPr>
          </a:p>
          <a:p>
            <a:pPr marL="514350" lvl="0" indent="-514350">
              <a:buFont typeface="+mj-lt"/>
              <a:buAutoNum type="arabicPeriod"/>
            </a:pPr>
            <a:r>
              <a:rPr lang="en-US" sz="2400" dirty="0">
                <a:latin typeface="Verdana" pitchFamily="34" charset="0"/>
                <a:ea typeface="Verdana" pitchFamily="34" charset="0"/>
              </a:rPr>
              <a:t>Create a new node.</a:t>
            </a:r>
          </a:p>
          <a:p>
            <a:pPr marL="514350" lvl="0" indent="-514350">
              <a:buFont typeface="+mj-lt"/>
              <a:buAutoNum type="arabicPeriod"/>
            </a:pPr>
            <a:r>
              <a:rPr lang="en-US" sz="2400" dirty="0">
                <a:latin typeface="Verdana" pitchFamily="34" charset="0"/>
                <a:ea typeface="Verdana" pitchFamily="34" charset="0"/>
              </a:rPr>
              <a:t>Read the data.</a:t>
            </a:r>
          </a:p>
          <a:p>
            <a:pPr marL="514350" lvl="0" indent="-514350">
              <a:buFont typeface="+mj-lt"/>
              <a:buAutoNum type="arabicPeriod"/>
            </a:pPr>
            <a:r>
              <a:rPr lang="en-US" sz="2400" dirty="0">
                <a:latin typeface="Verdana" pitchFamily="34" charset="0"/>
                <a:ea typeface="Verdana" pitchFamily="34" charset="0"/>
              </a:rPr>
              <a:t>Insert data to the data field.</a:t>
            </a:r>
          </a:p>
          <a:p>
            <a:pPr marL="514350" lvl="0" indent="-514350">
              <a:buFont typeface="+mj-lt"/>
              <a:buAutoNum type="arabicPeriod"/>
            </a:pPr>
            <a:r>
              <a:rPr lang="en-US" sz="2400" dirty="0">
                <a:latin typeface="Verdana" pitchFamily="34" charset="0"/>
                <a:ea typeface="Verdana" pitchFamily="34" charset="0"/>
              </a:rPr>
              <a:t>Assign left field of new node with null value.</a:t>
            </a:r>
          </a:p>
          <a:p>
            <a:pPr marL="514350" lvl="0" indent="-514350">
              <a:buFont typeface="+mj-lt"/>
              <a:buAutoNum type="arabicPeriod"/>
            </a:pPr>
            <a:r>
              <a:rPr lang="en-US" sz="2400" dirty="0">
                <a:latin typeface="Verdana" pitchFamily="34" charset="0"/>
                <a:ea typeface="Verdana" pitchFamily="34" charset="0"/>
              </a:rPr>
              <a:t>Assign value of head to the right link of new node.</a:t>
            </a:r>
          </a:p>
          <a:p>
            <a:pPr marL="514350" lvl="0" indent="-514350">
              <a:buFont typeface="+mj-lt"/>
              <a:buAutoNum type="arabicPeriod"/>
            </a:pPr>
            <a:r>
              <a:rPr lang="en-US" sz="2400" dirty="0">
                <a:latin typeface="Verdana" pitchFamily="34" charset="0"/>
                <a:ea typeface="Verdana" pitchFamily="34" charset="0"/>
              </a:rPr>
              <a:t>Assign the address of new node to the left link of node pointed by right link of new node.</a:t>
            </a:r>
          </a:p>
          <a:p>
            <a:pPr marL="514350" lvl="0" indent="-514350">
              <a:buFont typeface="+mj-lt"/>
              <a:buAutoNum type="arabicPeriod"/>
            </a:pPr>
            <a:r>
              <a:rPr lang="en-US" sz="2400" dirty="0">
                <a:latin typeface="Verdana" pitchFamily="34" charset="0"/>
                <a:ea typeface="Verdana" pitchFamily="34" charset="0"/>
              </a:rPr>
              <a:t>Assign the address of new node to head.</a:t>
            </a: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insert a new node at the </a:t>
            </a:r>
            <a:r>
              <a:rPr lang="en-US" sz="2800" b="1" dirty="0" smtClean="0">
                <a:solidFill>
                  <a:srgbClr val="FF0000"/>
                </a:solidFill>
                <a:latin typeface="Verdana" pitchFamily="34" charset="0"/>
                <a:ea typeface="Verdana" pitchFamily="34" charset="0"/>
              </a:rPr>
              <a:t>end </a:t>
            </a:r>
            <a:r>
              <a:rPr lang="en-US" sz="2800" b="1" dirty="0">
                <a:solidFill>
                  <a:srgbClr val="FF0000"/>
                </a:solidFill>
                <a:latin typeface="Verdana" pitchFamily="34" charset="0"/>
                <a:ea typeface="Verdana" pitchFamily="34" charset="0"/>
              </a:rPr>
              <a:t>of a </a:t>
            </a:r>
            <a:r>
              <a:rPr lang="en-US" sz="2800" b="1" dirty="0" smtClean="0">
                <a:solidFill>
                  <a:srgbClr val="FF0000"/>
                </a:solidFill>
                <a:latin typeface="Verdana" pitchFamily="34" charset="0"/>
                <a:ea typeface="Verdana" pitchFamily="34" charset="0"/>
              </a:rPr>
              <a:t>Doubly </a:t>
            </a:r>
            <a:r>
              <a:rPr lang="en-US" sz="2800" b="1" dirty="0">
                <a:solidFill>
                  <a:srgbClr val="FF0000"/>
                </a:solidFill>
                <a:latin typeface="Verdana" pitchFamily="34" charset="0"/>
                <a:ea typeface="Verdana" pitchFamily="34" charset="0"/>
              </a:rPr>
              <a:t>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133886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2400" b="1" dirty="0" smtClean="0">
                <a:solidFill>
                  <a:srgbClr val="FF0000"/>
                </a:solidFill>
                <a:latin typeface="Verdana" pitchFamily="34" charset="0"/>
                <a:ea typeface="Verdana" pitchFamily="34" charset="0"/>
              </a:rPr>
              <a:t>b. Inserting </a:t>
            </a:r>
            <a:r>
              <a:rPr lang="en-US" sz="2400" b="1" dirty="0">
                <a:solidFill>
                  <a:srgbClr val="FF0000"/>
                </a:solidFill>
                <a:latin typeface="Verdana" pitchFamily="34" charset="0"/>
                <a:ea typeface="Verdana" pitchFamily="34" charset="0"/>
              </a:rPr>
              <a:t>a node at the </a:t>
            </a:r>
            <a:r>
              <a:rPr lang="en-US" sz="2400" b="1" dirty="0" smtClean="0">
                <a:solidFill>
                  <a:srgbClr val="FF0000"/>
                </a:solidFill>
                <a:latin typeface="Verdana" pitchFamily="34" charset="0"/>
                <a:ea typeface="Verdana" pitchFamily="34" charset="0"/>
              </a:rPr>
              <a:t>end </a:t>
            </a:r>
            <a:r>
              <a:rPr lang="en-US" sz="2400" b="1" dirty="0">
                <a:solidFill>
                  <a:srgbClr val="FF0000"/>
                </a:solidFill>
                <a:latin typeface="Verdana" pitchFamily="34" charset="0"/>
                <a:ea typeface="Verdana" pitchFamily="34" charset="0"/>
              </a:rPr>
              <a:t>of list:</a:t>
            </a:r>
          </a:p>
          <a:p>
            <a:pPr marL="0" indent="0">
              <a:buNone/>
            </a:pPr>
            <a:endParaRPr lang="en-US" sz="2400" b="1" dirty="0" smtClean="0">
              <a:solidFill>
                <a:srgbClr val="00B0F0"/>
              </a:solidFill>
              <a:latin typeface="Verdana" pitchFamily="34" charset="0"/>
              <a:ea typeface="Verdana" pitchFamily="34" charset="0"/>
            </a:endParaRPr>
          </a:p>
          <a:p>
            <a:pPr marL="0" indent="0">
              <a:buNone/>
            </a:pPr>
            <a:r>
              <a:rPr lang="en-US" sz="2400" b="1" dirty="0" smtClean="0">
                <a:solidFill>
                  <a:srgbClr val="00B0F0"/>
                </a:solidFill>
                <a:latin typeface="Verdana" pitchFamily="34" charset="0"/>
                <a:ea typeface="Verdana" pitchFamily="34" charset="0"/>
              </a:rPr>
              <a:t>Algorithm: </a:t>
            </a:r>
            <a:r>
              <a:rPr lang="en-US" sz="2400" b="1" dirty="0">
                <a:solidFill>
                  <a:srgbClr val="00B050"/>
                </a:solidFill>
                <a:latin typeface="Verdana" pitchFamily="34" charset="0"/>
                <a:ea typeface="Verdana" pitchFamily="34" charset="0"/>
              </a:rPr>
              <a:t>[METHOD </a:t>
            </a:r>
            <a:r>
              <a:rPr lang="en-US" sz="2400" b="1" dirty="0" smtClean="0">
                <a:solidFill>
                  <a:srgbClr val="00B050"/>
                </a:solidFill>
                <a:latin typeface="Verdana" pitchFamily="34" charset="0"/>
                <a:ea typeface="Verdana" pitchFamily="34" charset="0"/>
              </a:rPr>
              <a:t>1]</a:t>
            </a:r>
            <a:endParaRPr lang="en-US" sz="2400" dirty="0">
              <a:solidFill>
                <a:srgbClr val="00B050"/>
              </a:solidFill>
              <a:latin typeface="Verdana" pitchFamily="34" charset="0"/>
              <a:ea typeface="Verdana" pitchFamily="34" charset="0"/>
            </a:endParaRPr>
          </a:p>
          <a:p>
            <a:pPr marL="0" indent="0">
              <a:buNone/>
            </a:pPr>
            <a:r>
              <a:rPr lang="en-US" sz="2400" b="1" dirty="0"/>
              <a:t>Step 1:</a:t>
            </a:r>
            <a:r>
              <a:rPr lang="en-US" sz="2400" dirty="0"/>
              <a:t> Create a </a:t>
            </a:r>
            <a:r>
              <a:rPr lang="en-US" sz="2400" b="1" dirty="0"/>
              <a:t>newNode</a:t>
            </a:r>
            <a:r>
              <a:rPr lang="en-US" sz="2400" dirty="0"/>
              <a:t> with given value and </a:t>
            </a:r>
          </a:p>
          <a:p>
            <a:pPr marL="0" indent="0">
              <a:buNone/>
            </a:pPr>
            <a:r>
              <a:rPr lang="en-US" sz="2400" b="1" dirty="0"/>
              <a:t>	newNode → previous</a:t>
            </a:r>
            <a:r>
              <a:rPr lang="en-US" sz="2400" dirty="0"/>
              <a:t> as </a:t>
            </a:r>
            <a:r>
              <a:rPr lang="en-US" sz="2400" b="1" dirty="0"/>
              <a:t>NULL</a:t>
            </a:r>
            <a:r>
              <a:rPr lang="en-US" sz="2400" dirty="0"/>
              <a:t>.</a:t>
            </a:r>
          </a:p>
          <a:p>
            <a:pPr marL="0" indent="0">
              <a:buNone/>
            </a:pPr>
            <a:r>
              <a:rPr lang="en-US" sz="2400" b="1" dirty="0"/>
              <a:t>Step 2:</a:t>
            </a:r>
            <a:r>
              <a:rPr lang="en-US" sz="2400" dirty="0"/>
              <a:t> Check whether list is </a:t>
            </a:r>
            <a:r>
              <a:rPr lang="en-US" sz="2400" b="1" dirty="0"/>
              <a:t>Empty</a:t>
            </a:r>
            <a:r>
              <a:rPr lang="en-US" sz="2400" dirty="0"/>
              <a:t> (</a:t>
            </a:r>
            <a:r>
              <a:rPr lang="en-US" sz="2400" b="1" dirty="0"/>
              <a:t>head</a:t>
            </a:r>
            <a:r>
              <a:rPr lang="en-US" sz="2400" dirty="0"/>
              <a:t> == </a:t>
            </a:r>
            <a:r>
              <a:rPr lang="en-US" sz="2400" b="1" dirty="0"/>
              <a:t>NULL</a:t>
            </a:r>
            <a:r>
              <a:rPr lang="en-US" sz="2400" dirty="0"/>
              <a:t>)</a:t>
            </a:r>
          </a:p>
          <a:p>
            <a:pPr marL="0" indent="0">
              <a:buNone/>
            </a:pPr>
            <a:r>
              <a:rPr lang="en-US" sz="2400" b="1" dirty="0"/>
              <a:t>Step 3:</a:t>
            </a:r>
            <a:r>
              <a:rPr lang="en-US" sz="2400" dirty="0"/>
              <a:t> If it is </a:t>
            </a:r>
            <a:r>
              <a:rPr lang="en-US" sz="2400" b="1" dirty="0"/>
              <a:t>Empty</a:t>
            </a:r>
            <a:r>
              <a:rPr lang="en-US" sz="2400" dirty="0"/>
              <a:t> then, assign </a:t>
            </a:r>
          </a:p>
          <a:p>
            <a:pPr marL="0" indent="0">
              <a:buNone/>
            </a:pPr>
            <a:r>
              <a:rPr lang="en-US" sz="2400" b="1" dirty="0"/>
              <a:t>	NULL</a:t>
            </a:r>
            <a:r>
              <a:rPr lang="en-US" sz="2400" dirty="0"/>
              <a:t> to </a:t>
            </a:r>
            <a:r>
              <a:rPr lang="en-US" sz="2400" b="1" dirty="0"/>
              <a:t>newNode →next</a:t>
            </a:r>
            <a:r>
              <a:rPr lang="en-US" sz="2400" dirty="0"/>
              <a:t> and </a:t>
            </a:r>
            <a:r>
              <a:rPr lang="en-US" sz="2400" b="1" dirty="0"/>
              <a:t>newNode</a:t>
            </a:r>
            <a:r>
              <a:rPr lang="en-US" sz="2400" dirty="0"/>
              <a:t> to </a:t>
            </a:r>
            <a:r>
              <a:rPr lang="en-US" sz="2400" b="1" dirty="0"/>
              <a:t>head</a:t>
            </a:r>
            <a:r>
              <a:rPr lang="en-US" sz="2400" dirty="0"/>
              <a:t>.</a:t>
            </a:r>
          </a:p>
          <a:p>
            <a:pPr marL="0" indent="0">
              <a:buNone/>
            </a:pPr>
            <a:r>
              <a:rPr lang="en-US" sz="2400" b="1" dirty="0"/>
              <a:t>Step 4:</a:t>
            </a:r>
            <a:r>
              <a:rPr lang="en-US" sz="2400" dirty="0"/>
              <a:t> If it is </a:t>
            </a:r>
            <a:r>
              <a:rPr lang="en-US" sz="2400" b="1" dirty="0"/>
              <a:t>not Empty</a:t>
            </a:r>
            <a:r>
              <a:rPr lang="en-US" sz="2400" dirty="0"/>
              <a:t>, then, define a node pointer </a:t>
            </a:r>
            <a:r>
              <a:rPr lang="en-US" sz="2400" b="1" dirty="0"/>
              <a:t>temp</a:t>
            </a:r>
            <a:r>
              <a:rPr lang="en-US" sz="2400" dirty="0"/>
              <a:t> and initialize </a:t>
            </a:r>
            <a:r>
              <a:rPr lang="en-US" sz="2400" dirty="0" smtClean="0"/>
              <a:t>	with</a:t>
            </a:r>
            <a:r>
              <a:rPr lang="en-US" sz="2400" dirty="0"/>
              <a:t> </a:t>
            </a:r>
            <a:r>
              <a:rPr lang="en-US" sz="2400" b="1" dirty="0"/>
              <a:t>head</a:t>
            </a:r>
            <a:r>
              <a:rPr lang="en-US" sz="2400" dirty="0"/>
              <a:t>.</a:t>
            </a:r>
          </a:p>
          <a:p>
            <a:pPr marL="0" indent="0">
              <a:buNone/>
            </a:pPr>
            <a:r>
              <a:rPr lang="en-US" sz="2400" b="1" dirty="0"/>
              <a:t>Step 5:</a:t>
            </a:r>
            <a:r>
              <a:rPr lang="en-US" sz="2400" dirty="0"/>
              <a:t> Keep moving the </a:t>
            </a:r>
            <a:r>
              <a:rPr lang="en-US" sz="2400" b="1" dirty="0"/>
              <a:t>temp</a:t>
            </a:r>
            <a:r>
              <a:rPr lang="en-US" sz="2400" dirty="0"/>
              <a:t> to its next node until it reaches to the </a:t>
            </a:r>
            <a:r>
              <a:rPr lang="en-US" sz="2400" dirty="0" smtClean="0"/>
              <a:t>	last </a:t>
            </a:r>
            <a:r>
              <a:rPr lang="en-US" sz="2400" dirty="0"/>
              <a:t>node in the list (until </a:t>
            </a:r>
            <a:r>
              <a:rPr lang="en-US" sz="2400" b="1" dirty="0"/>
              <a:t>temp → next</a:t>
            </a:r>
            <a:r>
              <a:rPr lang="en-US" sz="2400" dirty="0"/>
              <a:t> is equal to </a:t>
            </a:r>
            <a:r>
              <a:rPr lang="en-US" sz="2400" b="1" dirty="0"/>
              <a:t>NULL</a:t>
            </a:r>
            <a:r>
              <a:rPr lang="en-US" sz="2400" dirty="0"/>
              <a:t>).</a:t>
            </a:r>
          </a:p>
          <a:p>
            <a:pPr marL="0" indent="0">
              <a:buNone/>
            </a:pPr>
            <a:r>
              <a:rPr lang="en-US" sz="2400" b="1" dirty="0"/>
              <a:t>Step 6:</a:t>
            </a:r>
            <a:r>
              <a:rPr lang="en-US" sz="2400" dirty="0"/>
              <a:t> Assign </a:t>
            </a:r>
            <a:r>
              <a:rPr lang="en-US" sz="2400" b="1" dirty="0"/>
              <a:t>newNode</a:t>
            </a:r>
            <a:r>
              <a:rPr lang="en-US" sz="2400" dirty="0"/>
              <a:t> to </a:t>
            </a:r>
            <a:r>
              <a:rPr lang="en-US" sz="2400" b="1" dirty="0"/>
              <a:t>temp → next</a:t>
            </a:r>
            <a:r>
              <a:rPr lang="en-US" sz="2400" dirty="0"/>
              <a:t> and </a:t>
            </a:r>
            <a:endParaRPr lang="en-US" sz="2400" dirty="0" smtClean="0"/>
          </a:p>
          <a:p>
            <a:pPr marL="0" indent="0">
              <a:buNone/>
            </a:pPr>
            <a:r>
              <a:rPr lang="en-US" sz="2400" b="1" dirty="0"/>
              <a:t>	</a:t>
            </a:r>
            <a:r>
              <a:rPr lang="en-US" sz="2400" b="1" dirty="0" smtClean="0"/>
              <a:t>temp</a:t>
            </a:r>
            <a:r>
              <a:rPr lang="en-US" sz="2400" dirty="0"/>
              <a:t> to </a:t>
            </a:r>
            <a:r>
              <a:rPr lang="en-US" sz="2400" b="1" dirty="0"/>
              <a:t>newNode → previous</a:t>
            </a:r>
            <a:r>
              <a:rPr lang="en-US" sz="2400" dirty="0"/>
              <a:t>.</a:t>
            </a:r>
          </a:p>
          <a:p>
            <a:pPr marL="0" indent="0">
              <a:buNone/>
            </a:pPr>
            <a:endParaRPr lang="en-US" sz="2400" b="1" dirty="0" smtClean="0">
              <a:solidFill>
                <a:srgbClr val="00B0F0"/>
              </a:solidFill>
              <a:latin typeface="Verdana" pitchFamily="34" charset="0"/>
              <a:ea typeface="Verdana" pitchFamily="34" charset="0"/>
            </a:endParaRPr>
          </a:p>
          <a:p>
            <a:pPr marL="0" indent="0">
              <a:buNone/>
            </a:pPr>
            <a:endParaRPr lang="en-US" sz="2400" b="1" dirty="0">
              <a:solidFill>
                <a:srgbClr val="00B0F0"/>
              </a:solidFill>
              <a:latin typeface="Verdana" pitchFamily="34" charset="0"/>
              <a:ea typeface="Verdana" pitchFamily="34" charset="0"/>
            </a:endParaRP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971780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05600"/>
          </a:xfrm>
        </p:spPr>
        <p:txBody>
          <a:bodyPr>
            <a:normAutofit/>
          </a:bodyPr>
          <a:lstStyle/>
          <a:p>
            <a:pPr marL="0" indent="0">
              <a:buNone/>
            </a:pPr>
            <a:r>
              <a:rPr lang="en-US" sz="2800" b="1" dirty="0" smtClean="0">
                <a:solidFill>
                  <a:srgbClr val="FF0000"/>
                </a:solidFill>
                <a:latin typeface="Bookman Old Style" pitchFamily="18" charset="0"/>
              </a:rPr>
              <a:t>1. Display</a:t>
            </a:r>
          </a:p>
          <a:p>
            <a:pPr marL="0" indent="0" algn="ctr">
              <a:buNone/>
            </a:pPr>
            <a:endParaRPr lang="en-US" sz="2800" b="1" dirty="0" smtClean="0">
              <a:solidFill>
                <a:srgbClr val="FF0000"/>
              </a:solidFill>
              <a:latin typeface="Bookman Old Style" pitchFamily="18" charset="0"/>
            </a:endParaRPr>
          </a:p>
          <a:p>
            <a:pPr marL="0" indent="0" algn="ctr">
              <a:buNone/>
            </a:pPr>
            <a:r>
              <a:rPr lang="en-US" sz="2800" b="1" dirty="0" smtClean="0">
                <a:solidFill>
                  <a:srgbClr val="FF0000"/>
                </a:solidFill>
                <a:latin typeface="Bookman Old Style" pitchFamily="18" charset="0"/>
              </a:rPr>
              <a:t>Program 1</a:t>
            </a:r>
          </a:p>
          <a:p>
            <a:pPr>
              <a:buFont typeface="Wingdings" pitchFamily="2" charset="2"/>
              <a:buChar char="§"/>
            </a:pPr>
            <a:r>
              <a:rPr lang="en-US" sz="2800" b="1" dirty="0" smtClean="0">
                <a:solidFill>
                  <a:srgbClr val="00B050"/>
                </a:solidFill>
                <a:latin typeface="Bookman Old Style" pitchFamily="18" charset="0"/>
              </a:rPr>
              <a:t>WAP </a:t>
            </a:r>
            <a:r>
              <a:rPr lang="en-US" sz="2800" b="1" dirty="0">
                <a:solidFill>
                  <a:srgbClr val="00B050"/>
                </a:solidFill>
                <a:latin typeface="Bookman Old Style" pitchFamily="18" charset="0"/>
              </a:rPr>
              <a:t>in C to create a Singly linked list and display elements of linked list.</a:t>
            </a:r>
          </a:p>
          <a:p>
            <a:pPr marL="0" indent="0" algn="ctr">
              <a:buNone/>
            </a:pPr>
            <a:r>
              <a:rPr lang="en-US" sz="2800" b="1" dirty="0">
                <a:solidFill>
                  <a:srgbClr val="00B050"/>
                </a:solidFill>
                <a:latin typeface="Bookman Old Style" pitchFamily="18" charset="0"/>
              </a:rPr>
              <a:t>or</a:t>
            </a:r>
          </a:p>
          <a:p>
            <a:pPr>
              <a:buFont typeface="Wingdings" pitchFamily="2" charset="2"/>
              <a:buChar char="§"/>
            </a:pPr>
            <a:r>
              <a:rPr lang="en-US" sz="2800" b="1" dirty="0">
                <a:solidFill>
                  <a:srgbClr val="00B050"/>
                </a:solidFill>
                <a:latin typeface="Bookman Old Style" pitchFamily="18" charset="0"/>
              </a:rPr>
              <a:t>WAP in C to </a:t>
            </a:r>
            <a:r>
              <a:rPr lang="en-US" sz="2800" b="1" dirty="0">
                <a:solidFill>
                  <a:srgbClr val="0070C0"/>
                </a:solidFill>
                <a:latin typeface="Bookman Old Style" pitchFamily="18" charset="0"/>
              </a:rPr>
              <a:t>create and traverse </a:t>
            </a:r>
            <a:r>
              <a:rPr lang="en-US" sz="2800" b="1" dirty="0">
                <a:solidFill>
                  <a:srgbClr val="00B050"/>
                </a:solidFill>
                <a:latin typeface="Bookman Old Style" pitchFamily="18" charset="0"/>
              </a:rPr>
              <a:t>a Singly Linked List</a:t>
            </a:r>
            <a:r>
              <a:rPr lang="en-US" sz="2800" b="1" dirty="0" smtClean="0">
                <a:solidFill>
                  <a:srgbClr val="00B050"/>
                </a:solidFill>
                <a:latin typeface="Bookman Old Style" pitchFamily="18" charset="0"/>
              </a:rPr>
              <a:t>.</a:t>
            </a:r>
          </a:p>
          <a:p>
            <a:pPr marL="0" indent="0">
              <a:buNone/>
            </a:pPr>
            <a:endParaRPr lang="en-US" sz="2800" dirty="0" smtClean="0">
              <a:solidFill>
                <a:srgbClr val="00B0F0"/>
              </a:solidFill>
              <a:latin typeface="Bookman Old Style" pitchFamily="18" charset="0"/>
            </a:endParaRPr>
          </a:p>
          <a:p>
            <a:pPr marL="0" indent="0">
              <a:buNone/>
            </a:pPr>
            <a:endParaRPr lang="en-US" sz="2800" dirty="0">
              <a:solidFill>
                <a:srgbClr val="00B0F0"/>
              </a:solidFill>
              <a:latin typeface="Bookman Old Style" pitchFamily="18" charset="0"/>
            </a:endParaRPr>
          </a:p>
          <a:p>
            <a:pPr marL="0" indent="0">
              <a:buNone/>
            </a:pPr>
            <a:endParaRPr lang="en-US" sz="2800" dirty="0" smtClean="0">
              <a:solidFill>
                <a:srgbClr val="00B0F0"/>
              </a:solidFill>
              <a:latin typeface="Bookman Old Style" pitchFamily="18" charset="0"/>
            </a:endParaRPr>
          </a:p>
          <a:p>
            <a:pPr marL="0" indent="0">
              <a:buNone/>
            </a:pPr>
            <a:r>
              <a:rPr lang="en-US" sz="2000" b="1" dirty="0" smtClean="0">
                <a:solidFill>
                  <a:srgbClr val="FF0000"/>
                </a:solidFill>
                <a:latin typeface="Bookman Old Style" pitchFamily="18" charset="0"/>
              </a:rPr>
              <a:t>Note: type this link for code.</a:t>
            </a:r>
          </a:p>
          <a:p>
            <a:pPr marL="0" indent="0">
              <a:buNone/>
            </a:pPr>
            <a:r>
              <a:rPr lang="en-US" sz="2000" dirty="0">
                <a:latin typeface="Bookman Old Style" pitchFamily="18" charset="0"/>
              </a:rPr>
              <a:t>https://codeforwin.org/2015/09/c-program-to-create-and-traverse-singly-linked-list.html</a:t>
            </a: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2269270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0"/>
            <a:ext cx="8382000" cy="68580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Verdana" pitchFamily="34" charset="0"/>
                <a:ea typeface="Verdana" pitchFamily="34" charset="0"/>
              </a:rPr>
              <a:t>b. Inserting a node at the end of list:</a:t>
            </a:r>
          </a:p>
          <a:p>
            <a:pPr marL="0" indent="0">
              <a:buNone/>
            </a:pPr>
            <a:endParaRPr lang="en-US" sz="2400" b="1" dirty="0">
              <a:solidFill>
                <a:srgbClr val="00B0F0"/>
              </a:solidFill>
              <a:latin typeface="Verdana" pitchFamily="34" charset="0"/>
              <a:ea typeface="Verdana" pitchFamily="34" charset="0"/>
            </a:endParaRPr>
          </a:p>
          <a:p>
            <a:pPr marL="0" indent="0">
              <a:buNone/>
            </a:pPr>
            <a:r>
              <a:rPr lang="en-US" sz="2400" b="1" dirty="0">
                <a:solidFill>
                  <a:srgbClr val="00B0F0"/>
                </a:solidFill>
                <a:latin typeface="Verdana" pitchFamily="34" charset="0"/>
                <a:ea typeface="Verdana" pitchFamily="34" charset="0"/>
              </a:rPr>
              <a:t>Algorithm: </a:t>
            </a:r>
            <a:r>
              <a:rPr lang="en-US" sz="2400" b="1" dirty="0">
                <a:solidFill>
                  <a:srgbClr val="00B050"/>
                </a:solidFill>
                <a:latin typeface="Verdana" pitchFamily="34" charset="0"/>
                <a:ea typeface="Verdana" pitchFamily="34" charset="0"/>
              </a:rPr>
              <a:t>[METHOD </a:t>
            </a:r>
            <a:r>
              <a:rPr lang="en-US" sz="2400" b="1" dirty="0" smtClean="0">
                <a:solidFill>
                  <a:srgbClr val="00B050"/>
                </a:solidFill>
                <a:latin typeface="Verdana" pitchFamily="34" charset="0"/>
                <a:ea typeface="Verdana" pitchFamily="34" charset="0"/>
              </a:rPr>
              <a:t>2]</a:t>
            </a:r>
            <a:endParaRPr lang="en-US" sz="2400" dirty="0">
              <a:solidFill>
                <a:srgbClr val="00B050"/>
              </a:solidFill>
              <a:latin typeface="Verdana" pitchFamily="34" charset="0"/>
              <a:ea typeface="Verdana" pitchFamily="34" charset="0"/>
            </a:endParaRPr>
          </a:p>
          <a:p>
            <a:pPr marL="457200" lvl="0" indent="-457200">
              <a:buFont typeface="+mj-lt"/>
              <a:buAutoNum type="arabicPeriod"/>
            </a:pPr>
            <a:r>
              <a:rPr lang="en-US" sz="2400" dirty="0">
                <a:latin typeface="Verdana" pitchFamily="34" charset="0"/>
                <a:ea typeface="Verdana" pitchFamily="34" charset="0"/>
              </a:rPr>
              <a:t>Create a new node.</a:t>
            </a:r>
          </a:p>
          <a:p>
            <a:pPr marL="457200" lvl="0" indent="-457200">
              <a:buFont typeface="+mj-lt"/>
              <a:buAutoNum type="arabicPeriod"/>
            </a:pPr>
            <a:r>
              <a:rPr lang="en-US" sz="2400" dirty="0">
                <a:latin typeface="Verdana" pitchFamily="34" charset="0"/>
                <a:ea typeface="Verdana" pitchFamily="34" charset="0"/>
              </a:rPr>
              <a:t>Read the data.</a:t>
            </a:r>
          </a:p>
          <a:p>
            <a:pPr marL="457200" lvl="0" indent="-457200">
              <a:buFont typeface="+mj-lt"/>
              <a:buAutoNum type="arabicPeriod"/>
            </a:pPr>
            <a:r>
              <a:rPr lang="en-US" sz="2400" dirty="0">
                <a:latin typeface="Verdana" pitchFamily="34" charset="0"/>
                <a:ea typeface="Verdana" pitchFamily="34" charset="0"/>
              </a:rPr>
              <a:t>Insert data to the data field.</a:t>
            </a:r>
          </a:p>
          <a:p>
            <a:pPr marL="457200" lvl="0" indent="-457200">
              <a:buFont typeface="+mj-lt"/>
              <a:buAutoNum type="arabicPeriod"/>
            </a:pPr>
            <a:r>
              <a:rPr lang="en-US" sz="2400" dirty="0">
                <a:latin typeface="Verdana" pitchFamily="34" charset="0"/>
                <a:ea typeface="Verdana" pitchFamily="34" charset="0"/>
              </a:rPr>
              <a:t>Find the last node of linked list.</a:t>
            </a:r>
          </a:p>
          <a:p>
            <a:pPr marL="457200" lvl="0" indent="-457200">
              <a:buFont typeface="+mj-lt"/>
              <a:buAutoNum type="arabicPeriod"/>
            </a:pPr>
            <a:r>
              <a:rPr lang="en-US" sz="2400" dirty="0">
                <a:latin typeface="Verdana" pitchFamily="34" charset="0"/>
                <a:ea typeface="Verdana" pitchFamily="34" charset="0"/>
              </a:rPr>
              <a:t>Assign the address of last node to the left link of new node.</a:t>
            </a:r>
          </a:p>
          <a:p>
            <a:pPr marL="457200" lvl="0" indent="-457200">
              <a:buFont typeface="+mj-lt"/>
              <a:buAutoNum type="arabicPeriod"/>
            </a:pPr>
            <a:r>
              <a:rPr lang="en-US" sz="2400" dirty="0">
                <a:latin typeface="Verdana" pitchFamily="34" charset="0"/>
                <a:ea typeface="Verdana" pitchFamily="34" charset="0"/>
              </a:rPr>
              <a:t>Assign the address of new node to the right link of last node.</a:t>
            </a:r>
          </a:p>
          <a:p>
            <a:pPr marL="457200" lvl="0" indent="-457200">
              <a:buFont typeface="+mj-lt"/>
              <a:buAutoNum type="arabicPeriod"/>
            </a:pPr>
            <a:r>
              <a:rPr lang="en-US" sz="2400" dirty="0">
                <a:latin typeface="Verdana" pitchFamily="34" charset="0"/>
                <a:ea typeface="Verdana" pitchFamily="34" charset="0"/>
              </a:rPr>
              <a:t>Assign the right link of new node with null value.</a:t>
            </a: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endParaRPr lang="en-US" dirty="0"/>
          </a:p>
          <a:p>
            <a:endParaRPr lang="en-US" dirty="0" smtClean="0"/>
          </a:p>
          <a:p>
            <a:endParaRPr lang="en-US" dirty="0"/>
          </a:p>
          <a:p>
            <a:pPr>
              <a:buFont typeface="Wingdings" pitchFamily="2" charset="2"/>
              <a:buChar char="§"/>
            </a:pPr>
            <a:r>
              <a:rPr lang="en-US" sz="2800" b="1" dirty="0">
                <a:solidFill>
                  <a:srgbClr val="FF0000"/>
                </a:solidFill>
                <a:latin typeface="Verdana" pitchFamily="34" charset="0"/>
                <a:ea typeface="Verdana" pitchFamily="34" charset="0"/>
              </a:rPr>
              <a:t>How to insert a new node at the </a:t>
            </a:r>
            <a:r>
              <a:rPr lang="en-US" sz="2800" b="1" dirty="0" smtClean="0">
                <a:solidFill>
                  <a:srgbClr val="FF0000"/>
                </a:solidFill>
                <a:latin typeface="Verdana" pitchFamily="34" charset="0"/>
                <a:ea typeface="Verdana" pitchFamily="34" charset="0"/>
              </a:rPr>
              <a:t>middle </a:t>
            </a:r>
            <a:r>
              <a:rPr lang="en-US" sz="2800" b="1" dirty="0" smtClean="0">
                <a:latin typeface="Verdana" pitchFamily="34" charset="0"/>
                <a:ea typeface="Verdana" pitchFamily="34" charset="0"/>
              </a:rPr>
              <a:t>(or at any position) </a:t>
            </a:r>
            <a:r>
              <a:rPr lang="en-US" sz="2800" b="1" dirty="0" smtClean="0">
                <a:solidFill>
                  <a:srgbClr val="FF0000"/>
                </a:solidFill>
                <a:latin typeface="Verdana" pitchFamily="34" charset="0"/>
                <a:ea typeface="Verdana" pitchFamily="34" charset="0"/>
              </a:rPr>
              <a:t>of </a:t>
            </a:r>
            <a:r>
              <a:rPr lang="en-US" sz="2800" b="1" dirty="0">
                <a:solidFill>
                  <a:srgbClr val="FF0000"/>
                </a:solidFill>
                <a:latin typeface="Verdana" pitchFamily="34" charset="0"/>
                <a:ea typeface="Verdana" pitchFamily="34" charset="0"/>
              </a:rPr>
              <a:t>a </a:t>
            </a:r>
            <a:r>
              <a:rPr lang="en-US" sz="2800" b="1" dirty="0" smtClean="0">
                <a:solidFill>
                  <a:srgbClr val="FF0000"/>
                </a:solidFill>
                <a:latin typeface="Verdana" pitchFamily="34" charset="0"/>
                <a:ea typeface="Verdana" pitchFamily="34" charset="0"/>
              </a:rPr>
              <a:t>Doubly </a:t>
            </a:r>
            <a:r>
              <a:rPr lang="en-US" sz="2800" b="1" dirty="0">
                <a:solidFill>
                  <a:srgbClr val="FF0000"/>
                </a:solidFill>
                <a:latin typeface="Verdana" pitchFamily="34" charset="0"/>
                <a:ea typeface="Verdana" pitchFamily="34" charset="0"/>
              </a:rPr>
              <a:t>Linked </a:t>
            </a:r>
            <a:r>
              <a:rPr lang="en-US" sz="2800" b="1" dirty="0" smtClean="0">
                <a:solidFill>
                  <a:srgbClr val="FF0000"/>
                </a:solidFill>
                <a:latin typeface="Verdana" pitchFamily="34" charset="0"/>
                <a:ea typeface="Verdana" pitchFamily="34" charset="0"/>
              </a:rPr>
              <a:t>List.</a:t>
            </a:r>
            <a:endParaRPr lang="en-US" sz="2800" b="1" dirty="0">
              <a:solidFill>
                <a:srgbClr val="FF0000"/>
              </a:solidFill>
              <a:latin typeface="Verdana" pitchFamily="34" charset="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584002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457200" indent="-457200">
              <a:buAutoNum type="alphaLcPeriod"/>
            </a:pPr>
            <a:r>
              <a:rPr lang="en-US" sz="2000" b="1" dirty="0">
                <a:solidFill>
                  <a:srgbClr val="FF0000"/>
                </a:solidFill>
                <a:ea typeface="Verdana" pitchFamily="34" charset="0"/>
              </a:rPr>
              <a:t>Inserting a node at the </a:t>
            </a:r>
            <a:r>
              <a:rPr lang="en-US" sz="2000" b="1" dirty="0" smtClean="0">
                <a:solidFill>
                  <a:srgbClr val="FF0000"/>
                </a:solidFill>
                <a:ea typeface="Verdana" pitchFamily="34" charset="0"/>
              </a:rPr>
              <a:t>middle </a:t>
            </a:r>
            <a:r>
              <a:rPr lang="en-US" sz="2000" b="1" dirty="0">
                <a:ea typeface="Verdana" pitchFamily="34" charset="0"/>
              </a:rPr>
              <a:t>(or at any position) </a:t>
            </a:r>
            <a:r>
              <a:rPr lang="en-US" sz="2000" b="1" dirty="0" smtClean="0">
                <a:solidFill>
                  <a:srgbClr val="FF0000"/>
                </a:solidFill>
                <a:ea typeface="Verdana" pitchFamily="34" charset="0"/>
              </a:rPr>
              <a:t>of </a:t>
            </a:r>
            <a:r>
              <a:rPr lang="en-US" sz="2000" b="1" dirty="0">
                <a:solidFill>
                  <a:srgbClr val="FF0000"/>
                </a:solidFill>
                <a:ea typeface="Verdana" pitchFamily="34" charset="0"/>
              </a:rPr>
              <a:t>list:</a:t>
            </a:r>
          </a:p>
          <a:p>
            <a:pPr marL="0" indent="0">
              <a:buNone/>
            </a:pPr>
            <a:r>
              <a:rPr lang="en-US" sz="2000" b="1" dirty="0" smtClean="0">
                <a:solidFill>
                  <a:srgbClr val="00B0F0"/>
                </a:solidFill>
                <a:ea typeface="Verdana" pitchFamily="34" charset="0"/>
              </a:rPr>
              <a:t>Algorithm:</a:t>
            </a:r>
            <a:endParaRPr lang="en-US" sz="2000" b="1" dirty="0">
              <a:solidFill>
                <a:srgbClr val="00B050"/>
              </a:solidFill>
              <a:ea typeface="Verdana" pitchFamily="34" charset="0"/>
            </a:endParaRPr>
          </a:p>
          <a:p>
            <a:pPr marL="0" indent="0">
              <a:buNone/>
            </a:pPr>
            <a:r>
              <a:rPr lang="en-US" sz="2000" b="1" dirty="0">
                <a:ea typeface="Verdana" pitchFamily="34" charset="0"/>
              </a:rPr>
              <a:t>Step 1:</a:t>
            </a:r>
            <a:r>
              <a:rPr lang="en-US" sz="2000" dirty="0">
                <a:ea typeface="Verdana" pitchFamily="34" charset="0"/>
              </a:rPr>
              <a:t> </a:t>
            </a:r>
            <a:r>
              <a:rPr lang="en-US" sz="2000" dirty="0" smtClean="0">
                <a:ea typeface="Verdana" pitchFamily="34" charset="0"/>
              </a:rPr>
              <a:t>	Create </a:t>
            </a:r>
            <a:r>
              <a:rPr lang="en-US" sz="2000" dirty="0">
                <a:ea typeface="Verdana" pitchFamily="34" charset="0"/>
              </a:rPr>
              <a:t>a </a:t>
            </a:r>
            <a:r>
              <a:rPr lang="en-US" sz="2000" b="1" dirty="0">
                <a:ea typeface="Verdana" pitchFamily="34" charset="0"/>
              </a:rPr>
              <a:t>newNode </a:t>
            </a:r>
            <a:r>
              <a:rPr lang="en-US" sz="2000" dirty="0">
                <a:ea typeface="Verdana" pitchFamily="34" charset="0"/>
              </a:rPr>
              <a:t>with given value and </a:t>
            </a:r>
          </a:p>
          <a:p>
            <a:pPr marL="0" indent="0">
              <a:buNone/>
            </a:pPr>
            <a:r>
              <a:rPr lang="en-US" sz="2000" dirty="0">
                <a:ea typeface="Verdana" pitchFamily="34" charset="0"/>
              </a:rPr>
              <a:t>	</a:t>
            </a:r>
            <a:r>
              <a:rPr lang="en-US" sz="2000" b="1" dirty="0">
                <a:ea typeface="Verdana" pitchFamily="34" charset="0"/>
              </a:rPr>
              <a:t>newNode → previous </a:t>
            </a:r>
            <a:r>
              <a:rPr lang="en-US" sz="2000" dirty="0">
                <a:ea typeface="Verdana" pitchFamily="34" charset="0"/>
              </a:rPr>
              <a:t>as</a:t>
            </a:r>
            <a:r>
              <a:rPr lang="en-US" sz="2000" b="1" dirty="0">
                <a:ea typeface="Verdana" pitchFamily="34" charset="0"/>
              </a:rPr>
              <a:t> NULL.</a:t>
            </a:r>
          </a:p>
          <a:p>
            <a:pPr marL="0" indent="0">
              <a:buNone/>
            </a:pPr>
            <a:r>
              <a:rPr lang="en-US" sz="2000" b="1" dirty="0">
                <a:ea typeface="Verdana" pitchFamily="34" charset="0"/>
              </a:rPr>
              <a:t>Step 2:</a:t>
            </a:r>
            <a:r>
              <a:rPr lang="en-US" sz="2000" dirty="0">
                <a:ea typeface="Verdana" pitchFamily="34" charset="0"/>
              </a:rPr>
              <a:t> </a:t>
            </a:r>
            <a:r>
              <a:rPr lang="en-US" sz="2000" dirty="0" smtClean="0">
                <a:ea typeface="Verdana" pitchFamily="34" charset="0"/>
              </a:rPr>
              <a:t>	Check </a:t>
            </a:r>
            <a:r>
              <a:rPr lang="en-US" sz="2000" dirty="0">
                <a:ea typeface="Verdana" pitchFamily="34" charset="0"/>
              </a:rPr>
              <a:t>whether list is Empty </a:t>
            </a:r>
            <a:r>
              <a:rPr lang="en-US" sz="2000" b="1" dirty="0">
                <a:ea typeface="Verdana" pitchFamily="34" charset="0"/>
              </a:rPr>
              <a:t>(head == NULL)</a:t>
            </a:r>
          </a:p>
          <a:p>
            <a:pPr marL="0" indent="0">
              <a:buNone/>
            </a:pPr>
            <a:r>
              <a:rPr lang="en-US" sz="2000" b="1" dirty="0">
                <a:ea typeface="Verdana" pitchFamily="34" charset="0"/>
              </a:rPr>
              <a:t>Step 3:</a:t>
            </a:r>
            <a:r>
              <a:rPr lang="en-US" sz="2000" dirty="0">
                <a:ea typeface="Verdana" pitchFamily="34" charset="0"/>
              </a:rPr>
              <a:t> </a:t>
            </a:r>
            <a:r>
              <a:rPr lang="en-US" sz="2000" dirty="0" smtClean="0">
                <a:ea typeface="Verdana" pitchFamily="34" charset="0"/>
              </a:rPr>
              <a:t>	If </a:t>
            </a:r>
            <a:r>
              <a:rPr lang="en-US" sz="2000" dirty="0">
                <a:ea typeface="Verdana" pitchFamily="34" charset="0"/>
              </a:rPr>
              <a:t>it is Empty then, assign </a:t>
            </a:r>
          </a:p>
          <a:p>
            <a:pPr marL="0" indent="0">
              <a:buNone/>
            </a:pPr>
            <a:r>
              <a:rPr lang="en-US" sz="2000" dirty="0">
                <a:ea typeface="Verdana" pitchFamily="34" charset="0"/>
              </a:rPr>
              <a:t>	</a:t>
            </a:r>
            <a:r>
              <a:rPr lang="en-US" sz="2000" b="1" dirty="0">
                <a:ea typeface="Verdana" pitchFamily="34" charset="0"/>
              </a:rPr>
              <a:t>NULL </a:t>
            </a:r>
            <a:r>
              <a:rPr lang="en-US" sz="2000" dirty="0">
                <a:ea typeface="Verdana" pitchFamily="34" charset="0"/>
              </a:rPr>
              <a:t>to </a:t>
            </a:r>
            <a:r>
              <a:rPr lang="en-US" sz="2000" b="1" dirty="0">
                <a:ea typeface="Verdana" pitchFamily="34" charset="0"/>
              </a:rPr>
              <a:t>newNode →next </a:t>
            </a:r>
            <a:r>
              <a:rPr lang="en-US" sz="2000" dirty="0">
                <a:ea typeface="Verdana" pitchFamily="34" charset="0"/>
              </a:rPr>
              <a:t>and </a:t>
            </a:r>
            <a:r>
              <a:rPr lang="en-US" sz="2000" b="1" dirty="0">
                <a:ea typeface="Verdana" pitchFamily="34" charset="0"/>
              </a:rPr>
              <a:t>newNode </a:t>
            </a:r>
            <a:r>
              <a:rPr lang="en-US" sz="2000" dirty="0">
                <a:ea typeface="Verdana" pitchFamily="34" charset="0"/>
              </a:rPr>
              <a:t>to</a:t>
            </a:r>
            <a:r>
              <a:rPr lang="en-US" sz="2000" b="1" dirty="0">
                <a:ea typeface="Verdana" pitchFamily="34" charset="0"/>
              </a:rPr>
              <a:t> head</a:t>
            </a:r>
            <a:r>
              <a:rPr lang="en-US" sz="2000" b="1" dirty="0" smtClean="0">
                <a:ea typeface="Verdana" pitchFamily="34" charset="0"/>
              </a:rPr>
              <a:t>.</a:t>
            </a:r>
          </a:p>
          <a:p>
            <a:pPr marL="0" lvl="0" indent="0">
              <a:buNone/>
            </a:pPr>
            <a:r>
              <a:rPr lang="en-US" sz="2000" b="1" dirty="0" smtClean="0">
                <a:ea typeface="Verdana" pitchFamily="34" charset="0"/>
              </a:rPr>
              <a:t>Step 4: 	</a:t>
            </a:r>
            <a:r>
              <a:rPr lang="en-US" sz="2000" dirty="0">
                <a:ea typeface="Verdana" pitchFamily="34" charset="0"/>
              </a:rPr>
              <a:t>I</a:t>
            </a:r>
            <a:r>
              <a:rPr lang="en-US" sz="2000" dirty="0" smtClean="0">
                <a:ea typeface="Verdana" pitchFamily="34" charset="0"/>
              </a:rPr>
              <a:t>f it is not empty </a:t>
            </a:r>
            <a:r>
              <a:rPr lang="en-US" sz="2000" dirty="0"/>
              <a:t>Search the </a:t>
            </a:r>
            <a:r>
              <a:rPr lang="en-US" sz="2000" b="1" dirty="0"/>
              <a:t>target node.</a:t>
            </a:r>
          </a:p>
          <a:p>
            <a:pPr lvl="2"/>
            <a:r>
              <a:rPr lang="en-US" sz="2000" dirty="0"/>
              <a:t>If the target node is not found</a:t>
            </a:r>
          </a:p>
          <a:p>
            <a:pPr lvl="3"/>
            <a:r>
              <a:rPr lang="en-US" dirty="0"/>
              <a:t>Display the message and stop.</a:t>
            </a:r>
          </a:p>
          <a:p>
            <a:pPr lvl="2"/>
            <a:r>
              <a:rPr lang="en-US" sz="2000" dirty="0"/>
              <a:t>e</a:t>
            </a:r>
            <a:r>
              <a:rPr lang="en-US" sz="2000" dirty="0" smtClean="0"/>
              <a:t>lse</a:t>
            </a:r>
          </a:p>
          <a:p>
            <a:pPr marL="0" lvl="0" indent="0">
              <a:buNone/>
            </a:pPr>
            <a:r>
              <a:rPr lang="en-US" sz="2000" b="1" dirty="0" smtClean="0"/>
              <a:t>Step 5: 	</a:t>
            </a:r>
            <a:r>
              <a:rPr lang="en-US" sz="2000" dirty="0" smtClean="0"/>
              <a:t>Copy </a:t>
            </a:r>
            <a:r>
              <a:rPr lang="en-US" sz="2000" dirty="0"/>
              <a:t>the address of </a:t>
            </a:r>
            <a:r>
              <a:rPr lang="en-US" sz="2000" b="1" dirty="0"/>
              <a:t>right link </a:t>
            </a:r>
            <a:r>
              <a:rPr lang="en-US" sz="2000" dirty="0"/>
              <a:t>of </a:t>
            </a:r>
            <a:r>
              <a:rPr lang="en-US" sz="2000" b="1" dirty="0"/>
              <a:t>target node </a:t>
            </a:r>
            <a:r>
              <a:rPr lang="en-US" sz="2000" dirty="0"/>
              <a:t>to the </a:t>
            </a:r>
            <a:r>
              <a:rPr lang="en-US" sz="2000" b="1" dirty="0"/>
              <a:t>right link </a:t>
            </a:r>
            <a:r>
              <a:rPr lang="en-US" sz="2000" dirty="0"/>
              <a:t>of </a:t>
            </a:r>
            <a:r>
              <a:rPr lang="en-US" sz="2000" b="1" dirty="0"/>
              <a:t>new node.</a:t>
            </a:r>
          </a:p>
          <a:p>
            <a:pPr marL="0" lvl="0" indent="0">
              <a:buNone/>
            </a:pPr>
            <a:r>
              <a:rPr lang="en-US" sz="2000" b="1" dirty="0" smtClean="0"/>
              <a:t>Step 6: 	</a:t>
            </a:r>
            <a:r>
              <a:rPr lang="en-US" sz="2000" dirty="0" smtClean="0"/>
              <a:t>Copy </a:t>
            </a:r>
            <a:r>
              <a:rPr lang="en-US" sz="2000" dirty="0"/>
              <a:t>the content of left link of node pointed by right link of target node to </a:t>
            </a:r>
            <a:r>
              <a:rPr lang="en-US" sz="2000" dirty="0" smtClean="0"/>
              <a:t>	the </a:t>
            </a:r>
            <a:r>
              <a:rPr lang="en-US" sz="2000" dirty="0"/>
              <a:t>left link of new node.</a:t>
            </a:r>
          </a:p>
          <a:p>
            <a:pPr marL="0" lvl="0" indent="0">
              <a:buNone/>
            </a:pPr>
            <a:r>
              <a:rPr lang="en-US" sz="2000" b="1" dirty="0" smtClean="0"/>
              <a:t>Step 7: 	</a:t>
            </a:r>
            <a:r>
              <a:rPr lang="en-US" sz="2000" dirty="0" smtClean="0"/>
              <a:t>Assign </a:t>
            </a:r>
            <a:r>
              <a:rPr lang="en-US" sz="2000" dirty="0"/>
              <a:t>the address of new node to the right link of target node and left link of </a:t>
            </a:r>
            <a:r>
              <a:rPr lang="en-US" sz="2000" dirty="0" smtClean="0"/>
              <a:t>	node </a:t>
            </a:r>
            <a:r>
              <a:rPr lang="en-US" sz="2000" dirty="0"/>
              <a:t>pointed by right link of target node.</a:t>
            </a:r>
          </a:p>
          <a:p>
            <a:pPr marL="457200" lvl="1" indent="0">
              <a:buNone/>
            </a:pPr>
            <a:endParaRPr lang="en-US" sz="2000" dirty="0"/>
          </a:p>
          <a:p>
            <a:pPr marL="0" indent="0">
              <a:buNone/>
            </a:pPr>
            <a:endParaRPr lang="en-US" sz="2000" dirty="0">
              <a:ea typeface="Verdana" pitchFamily="34" charset="0"/>
            </a:endParaRPr>
          </a:p>
          <a:p>
            <a:pPr marL="0" indent="0">
              <a:buNone/>
            </a:pPr>
            <a:endParaRPr lang="en-US" sz="2000" dirty="0">
              <a:ea typeface="Verdana" pitchFamily="34"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52400"/>
            <a:ext cx="9144000" cy="3094789"/>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00400"/>
            <a:ext cx="9144000" cy="3449053"/>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16610856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marL="0" indent="0" algn="ctr">
              <a:buNone/>
            </a:pPr>
            <a:r>
              <a:rPr lang="en-US" sz="2400" b="1" dirty="0" smtClean="0">
                <a:solidFill>
                  <a:srgbClr val="00B050"/>
                </a:solidFill>
                <a:latin typeface="Verdana" pitchFamily="34" charset="0"/>
                <a:ea typeface="Verdana" pitchFamily="34" charset="0"/>
              </a:rPr>
              <a:t>Program 9</a:t>
            </a:r>
          </a:p>
          <a:p>
            <a:pPr>
              <a:buFont typeface="Wingdings" pitchFamily="2" charset="2"/>
              <a:buChar char="§"/>
            </a:pPr>
            <a:r>
              <a:rPr lang="en-US" sz="2400" b="1" dirty="0" smtClean="0">
                <a:solidFill>
                  <a:srgbClr val="FF0000"/>
                </a:solidFill>
                <a:latin typeface="Verdana" pitchFamily="34" charset="0"/>
                <a:ea typeface="Verdana" pitchFamily="34" charset="0"/>
              </a:rPr>
              <a:t>Write </a:t>
            </a:r>
            <a:r>
              <a:rPr lang="en-US" sz="2400" b="1" dirty="0">
                <a:solidFill>
                  <a:srgbClr val="FF0000"/>
                </a:solidFill>
                <a:latin typeface="Verdana" pitchFamily="34" charset="0"/>
                <a:ea typeface="Verdana" pitchFamily="34" charset="0"/>
              </a:rPr>
              <a:t>a C program to create a doubly linked list and insert a new node in beginning, end or at any position in the list. </a:t>
            </a:r>
            <a:endParaRPr lang="en-US" sz="2400" b="1" dirty="0" smtClean="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a:solidFill>
                <a:srgbClr val="FF0000"/>
              </a:solidFill>
              <a:latin typeface="Verdana" pitchFamily="34" charset="0"/>
              <a:ea typeface="Verdana" pitchFamily="34" charset="0"/>
            </a:endParaRPr>
          </a:p>
          <a:p>
            <a:pPr>
              <a:buFont typeface="Wingdings" pitchFamily="2" charset="2"/>
              <a:buChar char="§"/>
            </a:pPr>
            <a:endParaRPr lang="en-US" sz="2400" b="1" dirty="0" smtClean="0">
              <a:solidFill>
                <a:srgbClr val="FF0000"/>
              </a:solidFill>
              <a:latin typeface="Verdana" pitchFamily="34" charset="0"/>
              <a:ea typeface="Verdana" pitchFamily="34" charset="0"/>
            </a:endParaRPr>
          </a:p>
          <a:p>
            <a:pPr marL="0" indent="0">
              <a:buNone/>
            </a:pPr>
            <a:r>
              <a:rPr lang="en-US" sz="2400" b="1" dirty="0" smtClean="0">
                <a:latin typeface="Verdana" pitchFamily="34" charset="0"/>
                <a:ea typeface="Verdana" pitchFamily="34" charset="0"/>
              </a:rPr>
              <a:t>Note : for code go through this link</a:t>
            </a:r>
            <a:endParaRPr lang="en-US" sz="2400" b="1" dirty="0">
              <a:latin typeface="Verdana" pitchFamily="34" charset="0"/>
              <a:ea typeface="Verdana" pitchFamily="34" charset="0"/>
            </a:endParaRPr>
          </a:p>
          <a:p>
            <a:pPr>
              <a:buFont typeface="Wingdings" pitchFamily="2" charset="2"/>
              <a:buChar char="§"/>
            </a:pPr>
            <a:r>
              <a:rPr lang="en-US" sz="2400" dirty="0">
                <a:latin typeface="Verdana" pitchFamily="34" charset="0"/>
                <a:ea typeface="Verdana" pitchFamily="34" charset="0"/>
              </a:rPr>
              <a:t>https://codeforwin.org/2015/10/c-program-to-insert-node-in-doubly-linked-list.html</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16377716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1">
            <a:normAutofit fontScale="85000" lnSpcReduction="10000"/>
          </a:bodyPr>
          <a:lstStyle/>
          <a:p>
            <a:pPr marL="457200" indent="-457200">
              <a:buFont typeface="+mj-lt"/>
              <a:buAutoNum type="arabicPeriod"/>
            </a:pPr>
            <a:r>
              <a:rPr lang="en-US" sz="2000" dirty="0" smtClean="0"/>
              <a:t>/**</a:t>
            </a:r>
          </a:p>
          <a:p>
            <a:pPr marL="457200" indent="-457200">
              <a:buFont typeface="+mj-lt"/>
              <a:buAutoNum type="arabicPeriod"/>
            </a:pPr>
            <a:r>
              <a:rPr lang="en-US" sz="2000" b="1" dirty="0" smtClean="0">
                <a:solidFill>
                  <a:srgbClr val="FF0000"/>
                </a:solidFill>
                <a:latin typeface="Verdana" pitchFamily="34" charset="0"/>
                <a:ea typeface="Verdana" pitchFamily="34" charset="0"/>
              </a:rPr>
              <a:t>a </a:t>
            </a:r>
            <a:r>
              <a:rPr lang="en-US" sz="2000" b="1" dirty="0">
                <a:solidFill>
                  <a:srgbClr val="FF0000"/>
                </a:solidFill>
                <a:latin typeface="Verdana" pitchFamily="34" charset="0"/>
                <a:ea typeface="Verdana" pitchFamily="34" charset="0"/>
              </a:rPr>
              <a:t>C program to create a doubly linked list and insert a new node in beginning, end or at any position in the list. </a:t>
            </a:r>
            <a:r>
              <a:rPr lang="en-US" sz="2000" b="1" dirty="0" smtClean="0">
                <a:solidFill>
                  <a:srgbClr val="FF0000"/>
                </a:solidFill>
                <a:latin typeface="Verdana" pitchFamily="34" charset="0"/>
                <a:ea typeface="Verdana" pitchFamily="34" charset="0"/>
              </a:rPr>
              <a:t>(double3.cpp)</a:t>
            </a:r>
            <a:endParaRPr lang="en-US" sz="2000" b="1" dirty="0">
              <a:solidFill>
                <a:srgbClr val="FF0000"/>
              </a:solidFill>
              <a:latin typeface="Verdana" pitchFamily="34" charset="0"/>
              <a:ea typeface="Verdana" pitchFamily="34" charset="0"/>
            </a:endParaRPr>
          </a:p>
          <a:p>
            <a:pPr marL="0" indent="0">
              <a:buNone/>
            </a:pPr>
            <a:r>
              <a:rPr lang="en-US" sz="2000" dirty="0" smtClean="0"/>
              <a:t> </a:t>
            </a:r>
            <a:r>
              <a:rPr lang="en-US" sz="2000" dirty="0"/>
              <a:t>*/</a:t>
            </a:r>
          </a:p>
          <a:p>
            <a:pPr marL="0" indent="0">
              <a:buNone/>
            </a:pPr>
            <a:r>
              <a:rPr lang="en-US" sz="2000" dirty="0" smtClean="0"/>
              <a:t>#</a:t>
            </a:r>
            <a:r>
              <a:rPr lang="en-US" sz="2000" dirty="0"/>
              <a:t>include &lt;</a:t>
            </a:r>
            <a:r>
              <a:rPr lang="en-US" sz="2000" dirty="0" err="1"/>
              <a:t>stdio.h</a:t>
            </a:r>
            <a:r>
              <a:rPr lang="en-US" sz="2000" dirty="0"/>
              <a:t>&gt;</a:t>
            </a:r>
          </a:p>
          <a:p>
            <a:pPr marL="0" indent="0">
              <a:buNone/>
            </a:pPr>
            <a:r>
              <a:rPr lang="en-US" sz="2000" dirty="0"/>
              <a:t>#include &lt;</a:t>
            </a:r>
            <a:r>
              <a:rPr lang="en-US" sz="2000" dirty="0" err="1"/>
              <a:t>conio.h</a:t>
            </a:r>
            <a:r>
              <a:rPr lang="en-US" sz="2000" dirty="0"/>
              <a:t>&gt;</a:t>
            </a:r>
          </a:p>
          <a:p>
            <a:pPr marL="0" indent="0">
              <a:buNone/>
            </a:pPr>
            <a:r>
              <a:rPr lang="en-US" sz="2000" dirty="0"/>
              <a:t>#include &lt;</a:t>
            </a:r>
            <a:r>
              <a:rPr lang="en-US" sz="2000" dirty="0" err="1"/>
              <a:t>stdlib.h</a:t>
            </a:r>
            <a:r>
              <a:rPr lang="en-US" sz="2000" dirty="0"/>
              <a:t>&gt;</a:t>
            </a:r>
          </a:p>
          <a:p>
            <a:pPr marL="0" indent="0">
              <a:buNone/>
            </a:pPr>
            <a:r>
              <a:rPr lang="en-US" sz="2000" dirty="0" smtClean="0"/>
              <a:t>/*</a:t>
            </a:r>
            <a:endParaRPr lang="en-US" sz="2000" dirty="0"/>
          </a:p>
          <a:p>
            <a:pPr marL="0" indent="0">
              <a:buNone/>
            </a:pPr>
            <a:r>
              <a:rPr lang="en-US" sz="2000" dirty="0"/>
              <a:t> * Basic structure of Node</a:t>
            </a:r>
          </a:p>
          <a:p>
            <a:pPr marL="0" indent="0">
              <a:buNone/>
            </a:pPr>
            <a:r>
              <a:rPr lang="en-US" sz="2000" dirty="0"/>
              <a:t> */</a:t>
            </a:r>
          </a:p>
          <a:p>
            <a:pPr marL="0" indent="0">
              <a:buNone/>
            </a:pPr>
            <a:r>
              <a:rPr lang="en-US" sz="2000" dirty="0" err="1"/>
              <a:t>struct</a:t>
            </a:r>
            <a:r>
              <a:rPr lang="en-US" sz="2000" dirty="0"/>
              <a:t> node {</a:t>
            </a:r>
          </a:p>
          <a:p>
            <a:pPr marL="0" indent="0">
              <a:buNone/>
            </a:pPr>
            <a:r>
              <a:rPr lang="en-US" sz="2000" dirty="0"/>
              <a:t>    </a:t>
            </a:r>
            <a:r>
              <a:rPr lang="en-US" sz="2000" dirty="0" err="1"/>
              <a:t>int</a:t>
            </a:r>
            <a:r>
              <a:rPr lang="en-US" sz="2000" dirty="0"/>
              <a:t> data;</a:t>
            </a:r>
          </a:p>
          <a:p>
            <a:pPr marL="0" indent="0">
              <a:buNone/>
            </a:pPr>
            <a:r>
              <a:rPr lang="en-US" sz="2000" dirty="0"/>
              <a:t>    </a:t>
            </a:r>
            <a:r>
              <a:rPr lang="en-US" sz="2000" dirty="0" err="1"/>
              <a:t>struct</a:t>
            </a:r>
            <a:r>
              <a:rPr lang="en-US" sz="2000" dirty="0"/>
              <a:t> node * </a:t>
            </a:r>
            <a:r>
              <a:rPr lang="en-US" sz="2000" dirty="0" err="1"/>
              <a:t>prev</a:t>
            </a:r>
            <a:r>
              <a:rPr lang="en-US" sz="2000" dirty="0"/>
              <a:t>;</a:t>
            </a:r>
          </a:p>
          <a:p>
            <a:pPr marL="0" indent="0">
              <a:buNone/>
            </a:pPr>
            <a:r>
              <a:rPr lang="en-US" sz="2000" dirty="0"/>
              <a:t>    </a:t>
            </a:r>
            <a:r>
              <a:rPr lang="en-US" sz="2000" dirty="0" err="1"/>
              <a:t>struct</a:t>
            </a:r>
            <a:r>
              <a:rPr lang="en-US" sz="2000" dirty="0"/>
              <a:t> node * next;</a:t>
            </a:r>
          </a:p>
          <a:p>
            <a:pPr marL="0" indent="0">
              <a:buNone/>
            </a:pPr>
            <a:r>
              <a:rPr lang="en-US" sz="2000" dirty="0"/>
              <a:t>}*head, *last;</a:t>
            </a:r>
          </a:p>
          <a:p>
            <a:pPr marL="0" indent="0">
              <a:buNone/>
            </a:pPr>
            <a:r>
              <a:rPr lang="en-US" sz="2000" dirty="0" smtClean="0"/>
              <a:t>/*</a:t>
            </a:r>
            <a:endParaRPr lang="en-US" sz="2000" dirty="0"/>
          </a:p>
          <a:p>
            <a:pPr marL="0" indent="0">
              <a:buNone/>
            </a:pPr>
            <a:r>
              <a:rPr lang="en-US" sz="2000" dirty="0"/>
              <a:t> * Function used in this program</a:t>
            </a:r>
          </a:p>
          <a:p>
            <a:pPr marL="0" indent="0">
              <a:buNone/>
            </a:pPr>
            <a:r>
              <a:rPr lang="en-US" sz="2000" dirty="0"/>
              <a:t> */</a:t>
            </a:r>
          </a:p>
          <a:p>
            <a:pPr marL="0" indent="0">
              <a:buNone/>
            </a:pPr>
            <a:r>
              <a:rPr lang="en-US" sz="2000" dirty="0"/>
              <a:t>void </a:t>
            </a:r>
            <a:r>
              <a:rPr lang="en-US" sz="2000" dirty="0" err="1"/>
              <a:t>createList</a:t>
            </a:r>
            <a:r>
              <a:rPr lang="en-US" sz="2000" dirty="0"/>
              <a:t>(</a:t>
            </a:r>
            <a:r>
              <a:rPr lang="en-US" sz="2000" dirty="0" err="1"/>
              <a:t>int</a:t>
            </a:r>
            <a:r>
              <a:rPr lang="en-US" sz="2000" dirty="0"/>
              <a:t> n);</a:t>
            </a:r>
          </a:p>
          <a:p>
            <a:pPr marL="0" indent="0">
              <a:buNone/>
            </a:pPr>
            <a:r>
              <a:rPr lang="en-US" sz="2000" dirty="0"/>
              <a:t>void </a:t>
            </a:r>
            <a:r>
              <a:rPr lang="en-US" sz="2000" dirty="0" err="1"/>
              <a:t>displayList</a:t>
            </a:r>
            <a:r>
              <a:rPr lang="en-US" sz="2000" dirty="0"/>
              <a:t>();</a:t>
            </a:r>
          </a:p>
          <a:p>
            <a:pPr marL="0" indent="0">
              <a:buNone/>
            </a:pPr>
            <a:r>
              <a:rPr lang="en-US" sz="2000" dirty="0"/>
              <a:t>void </a:t>
            </a:r>
            <a:r>
              <a:rPr lang="en-US" sz="2000" dirty="0" err="1"/>
              <a:t>insertAtBeginning</a:t>
            </a:r>
            <a:r>
              <a:rPr lang="en-US" sz="2000" dirty="0"/>
              <a:t>(</a:t>
            </a:r>
            <a:r>
              <a:rPr lang="en-US" sz="2000" dirty="0" err="1"/>
              <a:t>int</a:t>
            </a:r>
            <a:r>
              <a:rPr lang="en-US" sz="2000" dirty="0"/>
              <a:t> data);</a:t>
            </a:r>
          </a:p>
          <a:p>
            <a:pPr marL="0" indent="0">
              <a:buNone/>
            </a:pPr>
            <a:r>
              <a:rPr lang="en-US" sz="2000" dirty="0"/>
              <a:t>void </a:t>
            </a:r>
            <a:r>
              <a:rPr lang="en-US" sz="2000" dirty="0" err="1"/>
              <a:t>insertAtEnd</a:t>
            </a:r>
            <a:r>
              <a:rPr lang="en-US" sz="2000" dirty="0"/>
              <a:t>(</a:t>
            </a:r>
            <a:r>
              <a:rPr lang="en-US" sz="2000" dirty="0" err="1"/>
              <a:t>int</a:t>
            </a:r>
            <a:r>
              <a:rPr lang="en-US" sz="2000" dirty="0"/>
              <a:t> data);</a:t>
            </a:r>
          </a:p>
          <a:p>
            <a:pPr marL="0" indent="0">
              <a:buNone/>
            </a:pPr>
            <a:r>
              <a:rPr lang="en-US" sz="2000" dirty="0"/>
              <a:t>void </a:t>
            </a:r>
            <a:r>
              <a:rPr lang="en-US" sz="2000" dirty="0" err="1"/>
              <a:t>insertAtN</a:t>
            </a:r>
            <a:r>
              <a:rPr lang="en-US" sz="2000" dirty="0"/>
              <a:t>(</a:t>
            </a:r>
            <a:r>
              <a:rPr lang="en-US" sz="2000" dirty="0" err="1"/>
              <a:t>int</a:t>
            </a:r>
            <a:r>
              <a:rPr lang="en-US" sz="2000" dirty="0"/>
              <a:t> data, </a:t>
            </a:r>
            <a:r>
              <a:rPr lang="en-US" sz="2000" dirty="0" err="1"/>
              <a:t>int</a:t>
            </a:r>
            <a:r>
              <a:rPr lang="en-US" sz="2000" dirty="0"/>
              <a:t> position);</a:t>
            </a:r>
          </a:p>
          <a:p>
            <a:pPr marL="457200" indent="-457200">
              <a:buFont typeface="+mj-lt"/>
              <a:buAutoNum type="arabicPeriod"/>
            </a:pPr>
            <a:endParaRPr lang="en-US" sz="2000" dirty="0"/>
          </a:p>
        </p:txBody>
      </p:sp>
      <p:sp>
        <p:nvSpPr>
          <p:cNvPr id="2" name="Footer Placeholder 1"/>
          <p:cNvSpPr>
            <a:spLocks noGrp="1"/>
          </p:cNvSpPr>
          <p:nvPr>
            <p:ph type="ftr" sz="quarter" idx="11"/>
          </p:nvPr>
        </p:nvSpPr>
        <p:spPr/>
        <p:txBody>
          <a:bodyPr/>
          <a:lstStyle/>
          <a:p>
            <a:r>
              <a:rPr lang="en-US" smtClean="0"/>
              <a:t>Er. Jendi Bade Shrestha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18743848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62500" lnSpcReduction="20000"/>
          </a:bodyPr>
          <a:lstStyle/>
          <a:p>
            <a:pPr marL="0" indent="0">
              <a:buNone/>
            </a:pPr>
            <a:r>
              <a:rPr lang="en-US" sz="1800" dirty="0" err="1" smtClean="0"/>
              <a:t>int</a:t>
            </a:r>
            <a:r>
              <a:rPr lang="en-US" sz="1800" dirty="0" smtClean="0"/>
              <a:t> </a:t>
            </a:r>
            <a:r>
              <a:rPr lang="en-US" sz="1800" dirty="0"/>
              <a:t>main()</a:t>
            </a:r>
          </a:p>
          <a:p>
            <a:pPr marL="0" indent="0">
              <a:buNone/>
            </a:pPr>
            <a:r>
              <a:rPr lang="en-US" sz="1800" dirty="0"/>
              <a:t>{</a:t>
            </a:r>
          </a:p>
          <a:p>
            <a:pPr marL="0" indent="0">
              <a:buNone/>
            </a:pPr>
            <a:r>
              <a:rPr lang="en-US" sz="1800" dirty="0"/>
              <a:t>    </a:t>
            </a:r>
            <a:r>
              <a:rPr lang="en-US" sz="1800" dirty="0" err="1"/>
              <a:t>int</a:t>
            </a:r>
            <a:r>
              <a:rPr lang="en-US" sz="1800" dirty="0"/>
              <a:t> n, data, choice=1;</a:t>
            </a:r>
          </a:p>
          <a:p>
            <a:pPr marL="0" indent="0">
              <a:buNone/>
            </a:pPr>
            <a:r>
              <a:rPr lang="en-US" sz="1800" dirty="0"/>
              <a:t>    </a:t>
            </a:r>
            <a:r>
              <a:rPr lang="en-US" sz="1800" dirty="0" err="1"/>
              <a:t>clrscr</a:t>
            </a:r>
            <a:r>
              <a:rPr lang="en-US" sz="1800" dirty="0"/>
              <a:t>();</a:t>
            </a:r>
          </a:p>
          <a:p>
            <a:pPr marL="0" indent="0">
              <a:buNone/>
            </a:pPr>
            <a:r>
              <a:rPr lang="en-US" sz="1800" dirty="0"/>
              <a:t>    head = NULL;</a:t>
            </a:r>
          </a:p>
          <a:p>
            <a:pPr marL="0" indent="0">
              <a:buNone/>
            </a:pPr>
            <a:r>
              <a:rPr lang="en-US" sz="1800" dirty="0"/>
              <a:t>    last = NULL;</a:t>
            </a:r>
          </a:p>
          <a:p>
            <a:pPr marL="0" indent="0">
              <a:buNone/>
            </a:pPr>
            <a:endParaRPr lang="en-US" sz="1800" dirty="0"/>
          </a:p>
          <a:p>
            <a:pPr marL="0" indent="0">
              <a:buNone/>
            </a:pPr>
            <a:r>
              <a:rPr lang="en-US" sz="1800" dirty="0"/>
              <a:t>    /*</a:t>
            </a:r>
          </a:p>
          <a:p>
            <a:pPr marL="0" indent="0">
              <a:buNone/>
            </a:pPr>
            <a:r>
              <a:rPr lang="en-US" sz="1800" dirty="0"/>
              <a:t>     * Run forever until user chooses 0</a:t>
            </a:r>
          </a:p>
          <a:p>
            <a:pPr marL="0" indent="0">
              <a:buNone/>
            </a:pPr>
            <a:r>
              <a:rPr lang="en-US" sz="1800" dirty="0"/>
              <a:t>     */</a:t>
            </a:r>
          </a:p>
          <a:p>
            <a:pPr marL="0" indent="0">
              <a:buNone/>
            </a:pPr>
            <a:r>
              <a:rPr lang="en-US" sz="1800" dirty="0"/>
              <a:t>    while(choice != 0)</a:t>
            </a:r>
          </a:p>
          <a:p>
            <a:pPr marL="0" indent="0">
              <a:buNone/>
            </a:pPr>
            <a:r>
              <a:rPr lang="en-US" sz="1800" dirty="0"/>
              <a:t>    {</a:t>
            </a:r>
          </a:p>
          <a:p>
            <a:pPr marL="0" indent="0">
              <a:buNone/>
            </a:pPr>
            <a:r>
              <a:rPr lang="en-US" sz="1800" dirty="0"/>
              <a:t>	/*</a:t>
            </a:r>
          </a:p>
          <a:p>
            <a:pPr marL="0" indent="0">
              <a:buNone/>
            </a:pPr>
            <a:r>
              <a:rPr lang="en-US" sz="1800" dirty="0"/>
              <a:t>	 * Menu creation to use the program</a:t>
            </a:r>
          </a:p>
          <a:p>
            <a:pPr marL="0" indent="0">
              <a:buNone/>
            </a:pPr>
            <a:r>
              <a:rPr lang="en-US" sz="1800" dirty="0"/>
              <a:t>	 */</a:t>
            </a:r>
          </a:p>
          <a:p>
            <a:pPr marL="0" indent="0">
              <a:buNone/>
            </a:pPr>
            <a:r>
              <a:rPr lang="en-US" sz="1800" dirty="0"/>
              <a:t>	</a:t>
            </a:r>
            <a:r>
              <a:rPr lang="en-US" sz="1800" dirty="0" err="1"/>
              <a:t>printf</a:t>
            </a:r>
            <a:r>
              <a:rPr lang="en-US" sz="1800" dirty="0"/>
              <a:t>("============================================\n");</a:t>
            </a:r>
          </a:p>
          <a:p>
            <a:pPr marL="0" indent="0">
              <a:buNone/>
            </a:pPr>
            <a:r>
              <a:rPr lang="en-US" sz="1800" dirty="0"/>
              <a:t>	</a:t>
            </a:r>
            <a:r>
              <a:rPr lang="en-US" sz="1800" dirty="0" err="1"/>
              <a:t>printf</a:t>
            </a:r>
            <a:r>
              <a:rPr lang="en-US" sz="1800" dirty="0"/>
              <a:t>("DOUBLY LINKED LIST PROGRAM\n");</a:t>
            </a:r>
          </a:p>
          <a:p>
            <a:pPr marL="0" indent="0">
              <a:buNone/>
            </a:pPr>
            <a:r>
              <a:rPr lang="en-US" sz="1800" dirty="0"/>
              <a:t>	</a:t>
            </a:r>
            <a:r>
              <a:rPr lang="en-US" sz="1800" dirty="0" err="1"/>
              <a:t>printf</a:t>
            </a:r>
            <a:r>
              <a:rPr lang="en-US" sz="1800" dirty="0"/>
              <a:t>("============================================\n");</a:t>
            </a:r>
          </a:p>
          <a:p>
            <a:pPr marL="0" indent="0">
              <a:buNone/>
            </a:pPr>
            <a:r>
              <a:rPr lang="en-US" sz="1800" dirty="0"/>
              <a:t>	</a:t>
            </a:r>
            <a:r>
              <a:rPr lang="en-US" sz="1800" dirty="0" err="1"/>
              <a:t>printf</a:t>
            </a:r>
            <a:r>
              <a:rPr lang="en-US" sz="1800" dirty="0"/>
              <a:t>("1. Create List\n");</a:t>
            </a:r>
          </a:p>
          <a:p>
            <a:pPr marL="0" indent="0">
              <a:buNone/>
            </a:pPr>
            <a:r>
              <a:rPr lang="en-US" sz="1800" dirty="0"/>
              <a:t>	</a:t>
            </a:r>
            <a:r>
              <a:rPr lang="en-US" sz="1800" dirty="0" err="1"/>
              <a:t>printf</a:t>
            </a:r>
            <a:r>
              <a:rPr lang="en-US" sz="1800" dirty="0"/>
              <a:t>("2. Insert node - at beginning\n");</a:t>
            </a:r>
          </a:p>
          <a:p>
            <a:pPr marL="0" indent="0">
              <a:buNone/>
            </a:pPr>
            <a:r>
              <a:rPr lang="en-US" sz="1800" dirty="0"/>
              <a:t>	</a:t>
            </a:r>
            <a:r>
              <a:rPr lang="en-US" sz="1800" dirty="0" err="1"/>
              <a:t>printf</a:t>
            </a:r>
            <a:r>
              <a:rPr lang="en-US" sz="1800" dirty="0"/>
              <a:t>("3. Insert node - at end\n");</a:t>
            </a:r>
          </a:p>
          <a:p>
            <a:pPr marL="0" indent="0">
              <a:buNone/>
            </a:pPr>
            <a:r>
              <a:rPr lang="en-US" sz="1800" dirty="0"/>
              <a:t>	</a:t>
            </a:r>
            <a:r>
              <a:rPr lang="en-US" sz="1800" dirty="0" err="1"/>
              <a:t>printf</a:t>
            </a:r>
            <a:r>
              <a:rPr lang="en-US" sz="1800" dirty="0"/>
              <a:t>("4. Insert node - at N\n");</a:t>
            </a:r>
          </a:p>
          <a:p>
            <a:pPr marL="0" indent="0">
              <a:buNone/>
            </a:pPr>
            <a:r>
              <a:rPr lang="en-US" sz="1800" dirty="0"/>
              <a:t>	</a:t>
            </a:r>
            <a:r>
              <a:rPr lang="en-US" sz="1800" dirty="0" err="1"/>
              <a:t>printf</a:t>
            </a:r>
            <a:r>
              <a:rPr lang="en-US" sz="1800" dirty="0"/>
              <a:t>("5. Display list\n");</a:t>
            </a:r>
          </a:p>
          <a:p>
            <a:pPr marL="0" indent="0">
              <a:buNone/>
            </a:pPr>
            <a:r>
              <a:rPr lang="en-US" sz="1800" dirty="0"/>
              <a:t>	</a:t>
            </a:r>
            <a:r>
              <a:rPr lang="en-US" sz="1800" dirty="0" err="1"/>
              <a:t>printf</a:t>
            </a:r>
            <a:r>
              <a:rPr lang="en-US" sz="1800" dirty="0"/>
              <a:t>("0. Exit\n");</a:t>
            </a:r>
          </a:p>
          <a:p>
            <a:pPr marL="0" indent="0">
              <a:buNone/>
            </a:pPr>
            <a:r>
              <a:rPr lang="en-US" sz="1800" dirty="0"/>
              <a:t>	</a:t>
            </a:r>
            <a:r>
              <a:rPr lang="en-US" sz="1800" dirty="0" err="1"/>
              <a:t>printf</a:t>
            </a:r>
            <a:r>
              <a:rPr lang="en-US" sz="1800" dirty="0"/>
              <a:t>("--------------------------------------------\n");</a:t>
            </a:r>
          </a:p>
          <a:p>
            <a:pPr marL="0" indent="0">
              <a:buNone/>
            </a:pPr>
            <a:r>
              <a:rPr lang="en-US" sz="1800" dirty="0"/>
              <a:t>	</a:t>
            </a:r>
            <a:r>
              <a:rPr lang="en-US" sz="1800" dirty="0" err="1"/>
              <a:t>printf</a:t>
            </a:r>
            <a:r>
              <a:rPr lang="en-US" sz="1800" dirty="0"/>
              <a:t>("Enter your choice : ");</a:t>
            </a:r>
          </a:p>
          <a:p>
            <a:pPr marL="0" indent="0">
              <a:buNone/>
            </a:pPr>
            <a:endParaRPr lang="en-US" sz="1800" dirty="0"/>
          </a:p>
          <a:p>
            <a:pPr marL="0" indent="0">
              <a:buNone/>
            </a:pPr>
            <a:r>
              <a:rPr lang="en-US" sz="1800" dirty="0"/>
              <a:t>	</a:t>
            </a:r>
            <a:r>
              <a:rPr lang="en-US" sz="1800" dirty="0" err="1"/>
              <a:t>scanf</a:t>
            </a:r>
            <a:r>
              <a:rPr lang="en-US" sz="1800" dirty="0"/>
              <a:t>("%d", &amp;choice);</a:t>
            </a:r>
          </a:p>
          <a:p>
            <a:pPr marL="0" indent="0">
              <a:buNone/>
            </a:pPr>
            <a:endParaRPr lang="en-US" sz="1800" dirty="0"/>
          </a:p>
          <a:p>
            <a:pPr marL="0" indent="0">
              <a:buNone/>
            </a:pPr>
            <a:r>
              <a:rPr lang="en-US" sz="1800" dirty="0"/>
              <a:t>	/*</a:t>
            </a:r>
          </a:p>
          <a:p>
            <a:pPr marL="0" indent="0">
              <a:buNone/>
            </a:pPr>
            <a:r>
              <a:rPr lang="en-US" sz="1800" dirty="0"/>
              <a:t>	 * Choose from different menu operation</a:t>
            </a:r>
          </a:p>
          <a:p>
            <a:pPr marL="0" indent="0">
              <a:buNone/>
            </a:pPr>
            <a:r>
              <a:rPr lang="en-US" sz="1800" dirty="0"/>
              <a:t>	 */</a:t>
            </a:r>
          </a:p>
          <a:p>
            <a:pPr marL="0" indent="0">
              <a:buNone/>
            </a:pPr>
            <a:r>
              <a:rPr lang="en-US" sz="1800" dirty="0"/>
              <a:t>	switch(choice)</a:t>
            </a:r>
          </a:p>
          <a:p>
            <a:pPr marL="0" indent="0">
              <a:buNone/>
            </a:pPr>
            <a:r>
              <a:rPr lang="en-US" sz="1800" dirty="0"/>
              <a:t>	{</a:t>
            </a:r>
          </a:p>
          <a:p>
            <a:pPr marL="0" indent="0">
              <a:buNone/>
            </a:pPr>
            <a:r>
              <a:rPr lang="en-US" sz="1800" dirty="0"/>
              <a:t>	    case 1:</a:t>
            </a:r>
          </a:p>
          <a:p>
            <a:pPr marL="0" indent="0">
              <a:buNone/>
            </a:pPr>
            <a:r>
              <a:rPr lang="en-US" sz="1800" dirty="0"/>
              <a:t>		</a:t>
            </a:r>
            <a:r>
              <a:rPr lang="en-US" sz="1800" dirty="0" err="1"/>
              <a:t>printf</a:t>
            </a:r>
            <a:r>
              <a:rPr lang="en-US" sz="1800" dirty="0"/>
              <a:t>("Enter the total number of nodes in list: ");</a:t>
            </a:r>
          </a:p>
          <a:p>
            <a:pPr marL="0" indent="0">
              <a:buNone/>
            </a:pPr>
            <a:r>
              <a:rPr lang="en-US" sz="1800" dirty="0"/>
              <a:t>		</a:t>
            </a:r>
            <a:r>
              <a:rPr lang="en-US" sz="1800" dirty="0" err="1"/>
              <a:t>scanf</a:t>
            </a:r>
            <a:r>
              <a:rPr lang="en-US" sz="1800" dirty="0"/>
              <a:t>("%d", &amp;n);</a:t>
            </a:r>
          </a:p>
          <a:p>
            <a:pPr marL="0" indent="0">
              <a:buNone/>
            </a:pPr>
            <a:endParaRPr lang="en-US" sz="1800" dirty="0"/>
          </a:p>
          <a:p>
            <a:pPr marL="0" indent="0">
              <a:buNone/>
            </a:pPr>
            <a:r>
              <a:rPr lang="en-US" sz="1800" dirty="0"/>
              <a:t>		</a:t>
            </a:r>
            <a:r>
              <a:rPr lang="en-US" sz="1800" dirty="0" err="1"/>
              <a:t>createList</a:t>
            </a:r>
            <a:r>
              <a:rPr lang="en-US" sz="1800" dirty="0"/>
              <a:t>(n);</a:t>
            </a:r>
          </a:p>
          <a:p>
            <a:pPr marL="0" indent="0">
              <a:buNone/>
            </a:pPr>
            <a:r>
              <a:rPr lang="en-US" sz="1800" dirty="0"/>
              <a:t>		break;</a:t>
            </a:r>
          </a:p>
          <a:p>
            <a:pPr marL="0" indent="0">
              <a:buNone/>
            </a:pPr>
            <a:r>
              <a:rPr lang="en-US" sz="1800" dirty="0"/>
              <a:t>	    case 2:</a:t>
            </a:r>
          </a:p>
          <a:p>
            <a:pPr marL="0" indent="0">
              <a:buNone/>
            </a:pPr>
            <a:r>
              <a:rPr lang="en-US" sz="1800" dirty="0"/>
              <a:t>		</a:t>
            </a:r>
            <a:r>
              <a:rPr lang="en-US" sz="1800" dirty="0" err="1"/>
              <a:t>printf</a:t>
            </a:r>
            <a:r>
              <a:rPr lang="en-US" sz="1800" dirty="0"/>
              <a:t>("Enter data of first node : ");</a:t>
            </a:r>
          </a:p>
          <a:p>
            <a:pPr marL="0" indent="0">
              <a:buNone/>
            </a:pPr>
            <a:r>
              <a:rPr lang="en-US" sz="1800" dirty="0"/>
              <a:t>		</a:t>
            </a:r>
            <a:r>
              <a:rPr lang="en-US" sz="1800" dirty="0" err="1"/>
              <a:t>scanf</a:t>
            </a:r>
            <a:r>
              <a:rPr lang="en-US" sz="1800" dirty="0"/>
              <a:t>("%d", &amp;data);</a:t>
            </a:r>
          </a:p>
          <a:p>
            <a:pPr marL="0" indent="0">
              <a:buNone/>
            </a:pPr>
            <a:endParaRPr lang="en-US" sz="1800" dirty="0"/>
          </a:p>
          <a:p>
            <a:pPr marL="0" indent="0">
              <a:buNone/>
            </a:pPr>
            <a:r>
              <a:rPr lang="en-US" sz="1800" dirty="0"/>
              <a:t>		</a:t>
            </a:r>
            <a:r>
              <a:rPr lang="en-US" sz="1800" dirty="0" err="1"/>
              <a:t>insertAtBeginning</a:t>
            </a:r>
            <a:r>
              <a:rPr lang="en-US" sz="1800" dirty="0"/>
              <a:t>(data);</a:t>
            </a:r>
          </a:p>
          <a:p>
            <a:pPr marL="0" indent="0">
              <a:buNone/>
            </a:pPr>
            <a:r>
              <a:rPr lang="en-US" sz="1800" dirty="0"/>
              <a:t>		break;</a:t>
            </a:r>
          </a:p>
          <a:p>
            <a:pPr marL="0" indent="0">
              <a:buNone/>
            </a:pPr>
            <a:r>
              <a:rPr lang="en-US" sz="1800" dirty="0"/>
              <a:t>	    case 3:</a:t>
            </a:r>
          </a:p>
          <a:p>
            <a:pPr marL="0" indent="0">
              <a:buNone/>
            </a:pPr>
            <a:r>
              <a:rPr lang="en-US" sz="1800" dirty="0"/>
              <a:t>		</a:t>
            </a:r>
            <a:r>
              <a:rPr lang="en-US" sz="1800" dirty="0" err="1"/>
              <a:t>printf</a:t>
            </a:r>
            <a:r>
              <a:rPr lang="en-US" sz="1800" dirty="0"/>
              <a:t>("Enter data of last node : ");</a:t>
            </a:r>
          </a:p>
          <a:p>
            <a:pPr marL="0" indent="0">
              <a:buNone/>
            </a:pPr>
            <a:r>
              <a:rPr lang="en-US" sz="1800" dirty="0"/>
              <a:t>		</a:t>
            </a:r>
            <a:r>
              <a:rPr lang="en-US" sz="1800" dirty="0" err="1"/>
              <a:t>scanf</a:t>
            </a:r>
            <a:r>
              <a:rPr lang="en-US" sz="1800" dirty="0"/>
              <a:t>("%d", &amp;data);</a:t>
            </a:r>
          </a:p>
          <a:p>
            <a:pPr marL="0" indent="0">
              <a:buNone/>
            </a:pPr>
            <a:endParaRPr lang="en-US" sz="1800" dirty="0"/>
          </a:p>
          <a:p>
            <a:pPr marL="0" indent="0">
              <a:buNone/>
            </a:pPr>
            <a:r>
              <a:rPr lang="en-US" sz="1800" dirty="0"/>
              <a:t>		</a:t>
            </a:r>
            <a:r>
              <a:rPr lang="en-US" sz="1800" dirty="0" err="1"/>
              <a:t>insertAtEnd</a:t>
            </a:r>
            <a:r>
              <a:rPr lang="en-US" sz="1800" dirty="0"/>
              <a:t>(data);</a:t>
            </a:r>
          </a:p>
          <a:p>
            <a:pPr marL="0" indent="0">
              <a:buNone/>
            </a:pPr>
            <a:r>
              <a:rPr lang="en-US" sz="1800" dirty="0"/>
              <a:t>		break;</a:t>
            </a:r>
          </a:p>
          <a:p>
            <a:pPr marL="0" indent="0">
              <a:buNone/>
            </a:pPr>
            <a:r>
              <a:rPr lang="en-US" sz="1800" dirty="0"/>
              <a:t>	    case 4:</a:t>
            </a:r>
          </a:p>
          <a:p>
            <a:pPr marL="0" indent="0">
              <a:buNone/>
            </a:pPr>
            <a:r>
              <a:rPr lang="en-US" sz="1800" dirty="0"/>
              <a:t>		</a:t>
            </a:r>
            <a:r>
              <a:rPr lang="en-US" sz="1800" dirty="0" err="1"/>
              <a:t>printf</a:t>
            </a:r>
            <a:r>
              <a:rPr lang="en-US" sz="1800" dirty="0"/>
              <a:t>("Enter the position where you want to insert new node: ");</a:t>
            </a:r>
          </a:p>
          <a:p>
            <a:pPr marL="0" indent="0">
              <a:buNone/>
            </a:pPr>
            <a:r>
              <a:rPr lang="en-US" sz="1800" dirty="0"/>
              <a:t>		</a:t>
            </a:r>
            <a:r>
              <a:rPr lang="en-US" sz="1800" dirty="0" err="1"/>
              <a:t>scanf</a:t>
            </a:r>
            <a:r>
              <a:rPr lang="en-US" sz="1800" dirty="0"/>
              <a:t>("%d", &amp;n);</a:t>
            </a:r>
          </a:p>
          <a:p>
            <a:pPr marL="0" indent="0">
              <a:buNone/>
            </a:pPr>
            <a:r>
              <a:rPr lang="en-US" sz="1800" dirty="0"/>
              <a:t>		</a:t>
            </a:r>
            <a:r>
              <a:rPr lang="en-US" sz="1800" dirty="0" err="1"/>
              <a:t>printf</a:t>
            </a:r>
            <a:r>
              <a:rPr lang="en-US" sz="1800" dirty="0"/>
              <a:t>("Enter data of %d node : ", n);</a:t>
            </a:r>
          </a:p>
          <a:p>
            <a:pPr marL="0" indent="0">
              <a:buNone/>
            </a:pPr>
            <a:r>
              <a:rPr lang="en-US" sz="1800" dirty="0"/>
              <a:t>		</a:t>
            </a:r>
            <a:r>
              <a:rPr lang="en-US" sz="1800" dirty="0" err="1"/>
              <a:t>scanf</a:t>
            </a:r>
            <a:r>
              <a:rPr lang="en-US" sz="1800" dirty="0"/>
              <a:t>("%d", &amp;data);</a:t>
            </a:r>
          </a:p>
          <a:p>
            <a:pPr marL="0" indent="0">
              <a:buNone/>
            </a:pPr>
            <a:endParaRPr lang="en-US" sz="1800" dirty="0"/>
          </a:p>
          <a:p>
            <a:pPr marL="0" indent="0">
              <a:buNone/>
            </a:pPr>
            <a:r>
              <a:rPr lang="en-US" sz="1800" dirty="0"/>
              <a:t>		</a:t>
            </a:r>
            <a:r>
              <a:rPr lang="en-US" sz="1800" dirty="0" err="1"/>
              <a:t>insertAtN</a:t>
            </a:r>
            <a:r>
              <a:rPr lang="en-US" sz="1800" dirty="0"/>
              <a:t>(data, n);</a:t>
            </a:r>
          </a:p>
          <a:p>
            <a:pPr marL="0" indent="0">
              <a:buNone/>
            </a:pPr>
            <a:r>
              <a:rPr lang="en-US" sz="1800" dirty="0"/>
              <a:t>		break;</a:t>
            </a:r>
          </a:p>
          <a:p>
            <a:pPr marL="0" indent="0">
              <a:buNone/>
            </a:pPr>
            <a:r>
              <a:rPr lang="en-US" sz="1800" dirty="0"/>
              <a:t>	    case 5:</a:t>
            </a:r>
          </a:p>
          <a:p>
            <a:pPr marL="0" indent="0">
              <a:buNone/>
            </a:pPr>
            <a:r>
              <a:rPr lang="en-US" sz="1800" dirty="0"/>
              <a:t>		</a:t>
            </a:r>
            <a:r>
              <a:rPr lang="en-US" sz="1800" dirty="0" err="1"/>
              <a:t>displayList</a:t>
            </a:r>
            <a:r>
              <a:rPr lang="en-US" sz="1800" dirty="0"/>
              <a:t>();</a:t>
            </a:r>
          </a:p>
          <a:p>
            <a:pPr marL="0" indent="0">
              <a:buNone/>
            </a:pPr>
            <a:r>
              <a:rPr lang="en-US" sz="1800" dirty="0"/>
              <a:t>		break;</a:t>
            </a:r>
          </a:p>
          <a:p>
            <a:pPr marL="0" indent="0">
              <a:buNone/>
            </a:pPr>
            <a:r>
              <a:rPr lang="en-US" sz="1800" dirty="0"/>
              <a:t>	    case 0:</a:t>
            </a:r>
          </a:p>
          <a:p>
            <a:pPr marL="0" indent="0">
              <a:buNone/>
            </a:pPr>
            <a:r>
              <a:rPr lang="en-US" sz="1800" dirty="0"/>
              <a:t>		break;</a:t>
            </a:r>
          </a:p>
          <a:p>
            <a:pPr marL="0" indent="0">
              <a:buNone/>
            </a:pPr>
            <a:r>
              <a:rPr lang="en-US" sz="1800" dirty="0"/>
              <a:t>	    default:</a:t>
            </a:r>
          </a:p>
          <a:p>
            <a:pPr marL="0" indent="0">
              <a:buNone/>
            </a:pPr>
            <a:r>
              <a:rPr lang="en-US" sz="1800" dirty="0"/>
              <a:t>		</a:t>
            </a:r>
            <a:r>
              <a:rPr lang="en-US" sz="1800" dirty="0" err="1"/>
              <a:t>printf</a:t>
            </a:r>
            <a:r>
              <a:rPr lang="en-US" sz="1800" dirty="0"/>
              <a:t>("Error! Invalid choice. Please choose between 0-5");</a:t>
            </a:r>
          </a:p>
          <a:p>
            <a:pPr marL="0" indent="0">
              <a:buNone/>
            </a:pPr>
            <a:r>
              <a:rPr lang="en-US" sz="1800" dirty="0"/>
              <a:t>	}</a:t>
            </a:r>
          </a:p>
          <a:p>
            <a:pPr marL="0" indent="0">
              <a:buNone/>
            </a:pPr>
            <a:endParaRPr lang="en-US" sz="1800" dirty="0"/>
          </a:p>
          <a:p>
            <a:pPr marL="0" indent="0">
              <a:buNone/>
            </a:pPr>
            <a:r>
              <a:rPr lang="en-US" sz="1800" dirty="0"/>
              <a:t>	</a:t>
            </a:r>
            <a:r>
              <a:rPr lang="en-US" sz="1800" dirty="0" err="1"/>
              <a:t>printf</a:t>
            </a:r>
            <a:r>
              <a:rPr lang="en-US" sz="1800" dirty="0"/>
              <a:t>("\n\n\n\n\n");</a:t>
            </a:r>
          </a:p>
          <a:p>
            <a:pPr marL="0" indent="0">
              <a:buNone/>
            </a:pPr>
            <a:r>
              <a:rPr lang="en-US" sz="1800" dirty="0"/>
              <a:t>    </a:t>
            </a:r>
            <a:r>
              <a:rPr lang="en-US" sz="1800" dirty="0" smtClean="0"/>
              <a:t>}</a:t>
            </a:r>
          </a:p>
          <a:p>
            <a:pPr marL="0" indent="0">
              <a:buNone/>
            </a:pPr>
            <a:endParaRPr lang="en-US" sz="1800" dirty="0"/>
          </a:p>
          <a:p>
            <a:pPr marL="0" indent="0">
              <a:buNone/>
            </a:pPr>
            <a:r>
              <a:rPr lang="en-US" sz="1800" dirty="0"/>
              <a:t>    </a:t>
            </a:r>
            <a:r>
              <a:rPr lang="en-US" sz="1800" dirty="0" err="1"/>
              <a:t>getch</a:t>
            </a:r>
            <a:r>
              <a:rPr lang="en-US" sz="1800" dirty="0"/>
              <a:t>();</a:t>
            </a:r>
          </a:p>
          <a:p>
            <a:pPr marL="0" indent="0">
              <a:buNone/>
            </a:pPr>
            <a:r>
              <a:rPr lang="en-US" sz="1800" dirty="0"/>
              <a:t>    return 0;</a:t>
            </a:r>
          </a:p>
          <a:p>
            <a:pPr marL="0" indent="0">
              <a:buNone/>
            </a:pPr>
            <a:r>
              <a:rPr lang="en-US" sz="1800" dirty="0"/>
              <a:t>}</a:t>
            </a:r>
          </a:p>
          <a:p>
            <a:pPr>
              <a:buFont typeface="+mj-lt"/>
              <a:buAutoNum type="arabicPeriod" startAt="23"/>
            </a:pPr>
            <a:endParaRPr lang="en-US" sz="18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18743848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47500" lnSpcReduction="20000"/>
          </a:bodyPr>
          <a:lstStyle/>
          <a:p>
            <a:pPr marL="0" indent="0">
              <a:buNone/>
            </a:pPr>
            <a:r>
              <a:rPr lang="en-US" dirty="0" smtClean="0"/>
              <a:t>/* </a:t>
            </a:r>
            <a:r>
              <a:rPr lang="en-US" dirty="0"/>
              <a:t>Creates a doubly linked list of n nodes.</a:t>
            </a:r>
          </a:p>
          <a:p>
            <a:pPr marL="0" indent="0">
              <a:buNone/>
            </a:pPr>
            <a:r>
              <a:rPr lang="en-US" dirty="0"/>
              <a:t> * @n Number of nodes to be created</a:t>
            </a:r>
          </a:p>
          <a:p>
            <a:pPr marL="0" indent="0">
              <a:buNone/>
            </a:pPr>
            <a:r>
              <a:rPr lang="en-US" dirty="0"/>
              <a:t> */</a:t>
            </a:r>
          </a:p>
          <a:p>
            <a:pPr marL="0" indent="0">
              <a:buNone/>
            </a:pPr>
            <a:r>
              <a:rPr lang="en-US" dirty="0"/>
              <a:t>void </a:t>
            </a:r>
            <a:r>
              <a:rPr lang="en-US" dirty="0" err="1"/>
              <a:t>createList</a:t>
            </a:r>
            <a:r>
              <a:rPr lang="en-US" dirty="0"/>
              <a:t>(</a:t>
            </a:r>
            <a:r>
              <a:rPr lang="en-US" dirty="0" err="1"/>
              <a:t>int</a:t>
            </a:r>
            <a:r>
              <a:rPr lang="en-US" dirty="0"/>
              <a:t> n)</a:t>
            </a:r>
          </a:p>
          <a:p>
            <a:pPr marL="0" indent="0">
              <a:buNone/>
            </a:pPr>
            <a:r>
              <a:rPr lang="en-US" dirty="0"/>
              <a:t>{</a:t>
            </a:r>
          </a:p>
          <a:p>
            <a:pPr marL="0" indent="0">
              <a:buNone/>
            </a:pPr>
            <a:r>
              <a:rPr lang="en-US" dirty="0"/>
              <a:t>    </a:t>
            </a:r>
            <a:r>
              <a:rPr lang="en-US" dirty="0" err="1"/>
              <a:t>int</a:t>
            </a:r>
            <a:r>
              <a:rPr lang="en-US" dirty="0"/>
              <a:t> i, data;</a:t>
            </a:r>
          </a:p>
          <a:p>
            <a:pPr marL="0" indent="0">
              <a:buNone/>
            </a:pPr>
            <a:r>
              <a:rPr lang="en-US" dirty="0"/>
              <a:t>    </a:t>
            </a:r>
            <a:r>
              <a:rPr lang="en-US" dirty="0" err="1"/>
              <a:t>struct</a:t>
            </a:r>
            <a:r>
              <a:rPr lang="en-US" dirty="0"/>
              <a:t> node *newNode;</a:t>
            </a:r>
          </a:p>
          <a:p>
            <a:pPr marL="0" indent="0">
              <a:buNone/>
            </a:pPr>
            <a:endParaRPr lang="en-US" dirty="0"/>
          </a:p>
          <a:p>
            <a:pPr marL="0" indent="0">
              <a:buNone/>
            </a:pPr>
            <a:r>
              <a:rPr lang="en-US" dirty="0"/>
              <a:t>    if(n &gt;= 1)</a:t>
            </a:r>
          </a:p>
          <a:p>
            <a:pPr marL="0" indent="0">
              <a:buNone/>
            </a:pPr>
            <a:r>
              <a:rPr lang="en-US" dirty="0"/>
              <a:t>    {</a:t>
            </a:r>
          </a:p>
          <a:p>
            <a:pPr marL="0" indent="0">
              <a:buNone/>
            </a:pPr>
            <a:r>
              <a:rPr lang="en-US" dirty="0"/>
              <a:t>        /*</a:t>
            </a:r>
          </a:p>
          <a:p>
            <a:pPr marL="0" indent="0">
              <a:buNone/>
            </a:pPr>
            <a:r>
              <a:rPr lang="en-US" dirty="0"/>
              <a:t>         * Create and link the head node</a:t>
            </a:r>
          </a:p>
          <a:p>
            <a:pPr marL="0" indent="0">
              <a:buNone/>
            </a:pPr>
            <a:r>
              <a:rPr lang="en-US" dirty="0"/>
              <a:t>         */</a:t>
            </a:r>
          </a:p>
          <a:p>
            <a:pPr marL="0" indent="0">
              <a:buNone/>
            </a:pPr>
            <a:r>
              <a:rPr lang="en-US" dirty="0"/>
              <a:t>        head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1 node: ");</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head-&gt;data = data;</a:t>
            </a:r>
          </a:p>
          <a:p>
            <a:pPr marL="0" indent="0">
              <a:buNone/>
            </a:pPr>
            <a:r>
              <a:rPr lang="en-US" dirty="0"/>
              <a:t>        head-&gt;</a:t>
            </a:r>
            <a:r>
              <a:rPr lang="en-US" dirty="0" err="1"/>
              <a:t>prev</a:t>
            </a:r>
            <a:r>
              <a:rPr lang="en-US" dirty="0"/>
              <a:t> = NULL;</a:t>
            </a:r>
          </a:p>
          <a:p>
            <a:pPr marL="0" indent="0">
              <a:buNone/>
            </a:pPr>
            <a:r>
              <a:rPr lang="en-US" dirty="0"/>
              <a:t>        head-&gt;next = NULL;</a:t>
            </a:r>
          </a:p>
          <a:p>
            <a:pPr marL="0" indent="0">
              <a:buNone/>
            </a:pPr>
            <a:endParaRPr lang="en-US" dirty="0"/>
          </a:p>
          <a:p>
            <a:pPr marL="0" indent="0">
              <a:buNone/>
            </a:pPr>
            <a:r>
              <a:rPr lang="en-US" dirty="0"/>
              <a:t>        last = head;</a:t>
            </a:r>
          </a:p>
          <a:p>
            <a:pPr marL="0" indent="0">
              <a:buNone/>
            </a:pPr>
            <a:endParaRPr lang="en-US" dirty="0"/>
          </a:p>
          <a:p>
            <a:pPr marL="0" indent="0">
              <a:buNone/>
            </a:pPr>
            <a:r>
              <a:rPr lang="en-US" dirty="0"/>
              <a:t>        /*</a:t>
            </a:r>
          </a:p>
          <a:p>
            <a:pPr marL="0" indent="0">
              <a:buNone/>
            </a:pPr>
            <a:r>
              <a:rPr lang="en-US" dirty="0"/>
              <a:t>         * Create and link rest of the n-1 nodes</a:t>
            </a:r>
          </a:p>
          <a:p>
            <a:pPr marL="0" indent="0">
              <a:buNone/>
            </a:pPr>
            <a:r>
              <a:rPr lang="en-US" dirty="0"/>
              <a:t>         */</a:t>
            </a:r>
          </a:p>
          <a:p>
            <a:pPr marL="0" indent="0">
              <a:buNone/>
            </a:pPr>
            <a:r>
              <a:rPr lang="en-US" dirty="0"/>
              <a:t>        for(i=2; i&lt;=n; i++)</a:t>
            </a:r>
          </a:p>
          <a:p>
            <a:pPr marL="0" indent="0">
              <a:buNone/>
            </a:pPr>
            <a:r>
              <a:rPr lang="en-US" dirty="0"/>
              <a:t>        {</a:t>
            </a:r>
          </a:p>
          <a:p>
            <a:pPr marL="0" indent="0">
              <a:buNone/>
            </a:pPr>
            <a:r>
              <a:rPr lang="en-US" dirty="0"/>
              <a:t>            newNode = (</a:t>
            </a:r>
            <a:r>
              <a:rPr lang="en-US" dirty="0" err="1"/>
              <a:t>struct</a:t>
            </a:r>
            <a:r>
              <a:rPr lang="en-US" dirty="0"/>
              <a:t> node *)</a:t>
            </a:r>
            <a:r>
              <a:rPr lang="en-US" dirty="0" err="1"/>
              <a:t>malloc</a:t>
            </a:r>
            <a:r>
              <a:rPr lang="en-US" dirty="0"/>
              <a:t>(</a:t>
            </a:r>
            <a:r>
              <a:rPr lang="en-US" dirty="0" err="1"/>
              <a:t>sizeof</a:t>
            </a:r>
            <a:r>
              <a:rPr lang="en-US" dirty="0"/>
              <a:t>(</a:t>
            </a:r>
            <a:r>
              <a:rPr lang="en-US" dirty="0" err="1"/>
              <a:t>struct</a:t>
            </a:r>
            <a:r>
              <a:rPr lang="en-US" dirty="0"/>
              <a:t> node));</a:t>
            </a:r>
          </a:p>
          <a:p>
            <a:pPr marL="0" indent="0">
              <a:buNone/>
            </a:pPr>
            <a:endParaRPr lang="en-US" dirty="0"/>
          </a:p>
          <a:p>
            <a:pPr marL="0" indent="0">
              <a:buNone/>
            </a:pPr>
            <a:r>
              <a:rPr lang="en-US" dirty="0"/>
              <a:t>            </a:t>
            </a:r>
            <a:r>
              <a:rPr lang="en-US" dirty="0" err="1"/>
              <a:t>printf</a:t>
            </a:r>
            <a:r>
              <a:rPr lang="en-US" dirty="0"/>
              <a:t>("Enter data of %d node: ", i);</a:t>
            </a:r>
          </a:p>
          <a:p>
            <a:pPr marL="0" indent="0">
              <a:buNone/>
            </a:pPr>
            <a:r>
              <a:rPr lang="en-US" dirty="0"/>
              <a:t>            </a:t>
            </a:r>
            <a:r>
              <a:rPr lang="en-US" dirty="0" err="1"/>
              <a:t>scanf</a:t>
            </a:r>
            <a:r>
              <a:rPr lang="en-US" dirty="0"/>
              <a:t>("%d", &amp;data);</a:t>
            </a:r>
          </a:p>
          <a:p>
            <a:pPr marL="0" indent="0">
              <a:buNone/>
            </a:pPr>
            <a:endParaRPr lang="en-US" dirty="0"/>
          </a:p>
          <a:p>
            <a:pPr marL="0" indent="0">
              <a:buNone/>
            </a:pPr>
            <a:r>
              <a:rPr lang="en-US" dirty="0"/>
              <a:t>            newNode-&gt;data = data;</a:t>
            </a:r>
          </a:p>
          <a:p>
            <a:pPr marL="0" indent="0">
              <a:buNone/>
            </a:pPr>
            <a:r>
              <a:rPr lang="en-US" dirty="0"/>
              <a:t>            newNode-&gt;</a:t>
            </a:r>
            <a:r>
              <a:rPr lang="en-US" dirty="0" err="1"/>
              <a:t>prev</a:t>
            </a:r>
            <a:r>
              <a:rPr lang="en-US" dirty="0"/>
              <a:t> = last; // Link new node with the previous node</a:t>
            </a:r>
          </a:p>
          <a:p>
            <a:pPr marL="0" indent="0">
              <a:buNone/>
            </a:pPr>
            <a:r>
              <a:rPr lang="en-US" dirty="0"/>
              <a:t>            newNode-&gt;next = NULL;</a:t>
            </a:r>
          </a:p>
          <a:p>
            <a:pPr marL="0" indent="0">
              <a:buNone/>
            </a:pPr>
            <a:endParaRPr lang="en-US" dirty="0"/>
          </a:p>
          <a:p>
            <a:pPr marL="0" indent="0">
              <a:buNone/>
            </a:pPr>
            <a:r>
              <a:rPr lang="en-US" dirty="0"/>
              <a:t>            last-&gt;next = newNode; // Link previous node with the new node</a:t>
            </a:r>
          </a:p>
          <a:p>
            <a:pPr marL="0" indent="0">
              <a:buNone/>
            </a:pPr>
            <a:r>
              <a:rPr lang="en-US" dirty="0"/>
              <a:t>            last = newNode;          // Make new node as last/previous node</a:t>
            </a:r>
          </a:p>
          <a:p>
            <a:pPr marL="0" indent="0">
              <a:buNone/>
            </a:pPr>
            <a:r>
              <a:rPr lang="en-US" dirty="0"/>
              <a:t>        }</a:t>
            </a:r>
          </a:p>
          <a:p>
            <a:pPr marL="0" indent="0">
              <a:buNone/>
            </a:pPr>
            <a:endParaRPr lang="en-US" dirty="0"/>
          </a:p>
          <a:p>
            <a:pPr marL="0" indent="0">
              <a:buNone/>
            </a:pPr>
            <a:r>
              <a:rPr lang="en-US" dirty="0"/>
              <a:t>        </a:t>
            </a:r>
            <a:r>
              <a:rPr lang="en-US" dirty="0" err="1"/>
              <a:t>printf</a:t>
            </a:r>
            <a:r>
              <a:rPr lang="en-US" dirty="0"/>
              <a:t>("\</a:t>
            </a:r>
            <a:r>
              <a:rPr lang="en-US" dirty="0" err="1"/>
              <a:t>nDOUBLY</a:t>
            </a:r>
            <a:r>
              <a:rPr lang="en-US" dirty="0"/>
              <a:t> LINKED LIST CREATED SUCCESSFULLY\n");</a:t>
            </a:r>
          </a:p>
          <a:p>
            <a:pPr marL="0" indent="0">
              <a:buNone/>
            </a:pPr>
            <a:r>
              <a:rPr lang="en-US" dirty="0"/>
              <a:t>    }</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18743848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fontScale="62500" lnSpcReduction="20000"/>
          </a:bodyPr>
          <a:lstStyle/>
          <a:p>
            <a:pPr marL="0" indent="0">
              <a:buNone/>
            </a:pPr>
            <a:r>
              <a:rPr lang="en-US" sz="2000" dirty="0" smtClean="0"/>
              <a:t>/**</a:t>
            </a:r>
            <a:endParaRPr lang="en-US" sz="2000" dirty="0"/>
          </a:p>
          <a:p>
            <a:pPr marL="0" indent="0">
              <a:buNone/>
            </a:pPr>
            <a:r>
              <a:rPr lang="en-US" sz="2000" dirty="0"/>
              <a:t> * Display content of the list from beginning to end</a:t>
            </a:r>
          </a:p>
          <a:p>
            <a:pPr marL="0" indent="0">
              <a:buNone/>
            </a:pPr>
            <a:r>
              <a:rPr lang="en-US" sz="2000" dirty="0"/>
              <a:t> */</a:t>
            </a:r>
          </a:p>
          <a:p>
            <a:pPr marL="0" indent="0">
              <a:buNone/>
            </a:pPr>
            <a:r>
              <a:rPr lang="en-US" sz="2000" dirty="0"/>
              <a:t>void </a:t>
            </a:r>
            <a:r>
              <a:rPr lang="en-US" sz="2000" dirty="0" err="1"/>
              <a:t>displayList</a:t>
            </a:r>
            <a:r>
              <a:rPr lang="en-US" sz="2000" dirty="0"/>
              <a:t>()</a:t>
            </a:r>
          </a:p>
          <a:p>
            <a:pPr marL="0" indent="0">
              <a:buNone/>
            </a:pPr>
            <a:r>
              <a:rPr lang="en-US" sz="2000" dirty="0"/>
              <a:t>{</a:t>
            </a:r>
          </a:p>
          <a:p>
            <a:pPr marL="0" indent="0">
              <a:buNone/>
            </a:pPr>
            <a:r>
              <a:rPr lang="en-US" sz="2000" dirty="0"/>
              <a:t>    </a:t>
            </a:r>
            <a:r>
              <a:rPr lang="en-US" sz="2000" dirty="0" err="1"/>
              <a:t>struct</a:t>
            </a:r>
            <a:r>
              <a:rPr lang="en-US" sz="2000" dirty="0"/>
              <a:t> node * temp;</a:t>
            </a:r>
          </a:p>
          <a:p>
            <a:pPr marL="0" indent="0">
              <a:buNone/>
            </a:pPr>
            <a:r>
              <a:rPr lang="en-US" sz="2000" dirty="0"/>
              <a:t>    </a:t>
            </a:r>
            <a:r>
              <a:rPr lang="en-US" sz="2000" dirty="0" err="1"/>
              <a:t>int</a:t>
            </a:r>
            <a:r>
              <a:rPr lang="en-US" sz="2000" dirty="0"/>
              <a:t> n = 1;</a:t>
            </a:r>
          </a:p>
          <a:p>
            <a:pPr marL="0" indent="0">
              <a:buNone/>
            </a:pPr>
            <a:endParaRPr lang="en-US" sz="2000" dirty="0"/>
          </a:p>
          <a:p>
            <a:pPr marL="0" indent="0">
              <a:buNone/>
            </a:pPr>
            <a:r>
              <a:rPr lang="en-US" sz="2000" dirty="0"/>
              <a:t>    if(head == NULL)</a:t>
            </a:r>
          </a:p>
          <a:p>
            <a:pPr marL="0" indent="0">
              <a:buNone/>
            </a:pPr>
            <a:r>
              <a:rPr lang="en-US" sz="2000" dirty="0"/>
              <a:t>    {</a:t>
            </a:r>
          </a:p>
          <a:p>
            <a:pPr marL="0" indent="0">
              <a:buNone/>
            </a:pPr>
            <a:r>
              <a:rPr lang="en-US" sz="2000" dirty="0"/>
              <a:t>        </a:t>
            </a:r>
            <a:r>
              <a:rPr lang="en-US" sz="2000" dirty="0" err="1"/>
              <a:t>printf</a:t>
            </a:r>
            <a:r>
              <a:rPr lang="en-US" sz="2000" dirty="0"/>
              <a:t>("List is empty.\n");</a:t>
            </a:r>
          </a:p>
          <a:p>
            <a:pPr marL="0" indent="0">
              <a:buNone/>
            </a:pPr>
            <a:r>
              <a:rPr lang="en-US" sz="2000" dirty="0"/>
              <a:t>    }</a:t>
            </a:r>
          </a:p>
          <a:p>
            <a:pPr marL="0" indent="0">
              <a:buNone/>
            </a:pPr>
            <a:r>
              <a:rPr lang="en-US" sz="2000" dirty="0"/>
              <a:t>    else</a:t>
            </a:r>
          </a:p>
          <a:p>
            <a:pPr marL="0" indent="0">
              <a:buNone/>
            </a:pPr>
            <a:r>
              <a:rPr lang="en-US" sz="2000" dirty="0"/>
              <a:t>    {</a:t>
            </a:r>
          </a:p>
          <a:p>
            <a:pPr marL="0" indent="0">
              <a:buNone/>
            </a:pPr>
            <a:r>
              <a:rPr lang="en-US" sz="2000" dirty="0"/>
              <a:t>        temp = head;</a:t>
            </a:r>
          </a:p>
          <a:p>
            <a:pPr marL="0" indent="0">
              <a:buNone/>
            </a:pPr>
            <a:r>
              <a:rPr lang="en-US" sz="2000" dirty="0"/>
              <a:t>        </a:t>
            </a:r>
            <a:r>
              <a:rPr lang="en-US" sz="2000" dirty="0" err="1"/>
              <a:t>printf</a:t>
            </a:r>
            <a:r>
              <a:rPr lang="en-US" sz="2000" dirty="0"/>
              <a:t>("DATA IN THE LIST:\n");</a:t>
            </a:r>
          </a:p>
          <a:p>
            <a:pPr marL="0" indent="0">
              <a:buNone/>
            </a:pPr>
            <a:endParaRPr lang="en-US" sz="2000" dirty="0"/>
          </a:p>
          <a:p>
            <a:pPr marL="0" indent="0">
              <a:buNone/>
            </a:pPr>
            <a:r>
              <a:rPr lang="en-US" sz="2000" dirty="0"/>
              <a:t>        while(temp != NULL)</a:t>
            </a:r>
          </a:p>
          <a:p>
            <a:pPr marL="0" indent="0">
              <a:buNone/>
            </a:pPr>
            <a:r>
              <a:rPr lang="en-US" sz="2000" dirty="0"/>
              <a:t>        {</a:t>
            </a:r>
          </a:p>
          <a:p>
            <a:pPr marL="0" indent="0">
              <a:buNone/>
            </a:pPr>
            <a:r>
              <a:rPr lang="en-US" sz="2000" dirty="0"/>
              <a:t>            </a:t>
            </a:r>
            <a:r>
              <a:rPr lang="en-US" sz="2000" dirty="0" err="1"/>
              <a:t>printf</a:t>
            </a:r>
            <a:r>
              <a:rPr lang="en-US" sz="2000" dirty="0"/>
              <a:t>("DATA of %d node = %d\n", n, temp-&gt;data);</a:t>
            </a:r>
          </a:p>
          <a:p>
            <a:pPr marL="0" indent="0">
              <a:buNone/>
            </a:pPr>
            <a:endParaRPr lang="en-US" sz="2000" dirty="0"/>
          </a:p>
          <a:p>
            <a:pPr marL="0" indent="0">
              <a:buNone/>
            </a:pPr>
            <a:r>
              <a:rPr lang="en-US" sz="2000" dirty="0"/>
              <a:t>            n++;</a:t>
            </a:r>
          </a:p>
          <a:p>
            <a:pPr marL="0" indent="0">
              <a:buNone/>
            </a:pPr>
            <a:endParaRPr lang="en-US" sz="2000" dirty="0"/>
          </a:p>
          <a:p>
            <a:pPr marL="0" indent="0">
              <a:buNone/>
            </a:pPr>
            <a:r>
              <a:rPr lang="en-US" sz="2000" dirty="0"/>
              <a:t>            /* Move the current pointer to next node */</a:t>
            </a:r>
          </a:p>
          <a:p>
            <a:pPr marL="0" indent="0">
              <a:buNone/>
            </a:pPr>
            <a:r>
              <a:rPr lang="en-US" sz="2000" dirty="0"/>
              <a:t>            temp = temp-&gt;next;</a:t>
            </a:r>
          </a:p>
          <a:p>
            <a:pPr marL="0" indent="0">
              <a:buNone/>
            </a:pPr>
            <a:r>
              <a:rPr lang="en-US" sz="2000" dirty="0"/>
              <a:t>        }</a:t>
            </a:r>
          </a:p>
          <a:p>
            <a:pPr marL="0" indent="0">
              <a:buNone/>
            </a:pPr>
            <a:r>
              <a:rPr lang="en-US" sz="2000" dirty="0"/>
              <a:t>    }</a:t>
            </a:r>
          </a:p>
          <a:p>
            <a:pPr marL="0" indent="0">
              <a:buNone/>
            </a:pPr>
            <a:r>
              <a:rPr lang="en-US" sz="2000" dirty="0"/>
              <a:t>}</a:t>
            </a:r>
          </a:p>
          <a:p>
            <a:pPr marL="0" indent="0">
              <a:buNone/>
            </a:pPr>
            <a:endParaRPr lang="en-US" sz="2000" dirty="0"/>
          </a:p>
          <a:p>
            <a:pPr marL="0" indent="0">
              <a:buNone/>
            </a:pPr>
            <a:endParaRPr lang="en-US" sz="2000" dirty="0"/>
          </a:p>
          <a:p>
            <a:pPr marL="0" indent="0">
              <a:buNone/>
            </a:pPr>
            <a:r>
              <a:rPr lang="en-US" sz="2000" dirty="0"/>
              <a:t>/**</a:t>
            </a:r>
          </a:p>
          <a:p>
            <a:pPr marL="0" indent="0">
              <a:buNone/>
            </a:pPr>
            <a:r>
              <a:rPr lang="en-US" sz="2000" dirty="0"/>
              <a:t> * Inserts a new node at the beginning of the doubly linked list</a:t>
            </a:r>
          </a:p>
          <a:p>
            <a:pPr marL="0" indent="0">
              <a:buNone/>
            </a:pPr>
            <a:r>
              <a:rPr lang="en-US" sz="2000" dirty="0"/>
              <a:t> * @data </a:t>
            </a:r>
            <a:r>
              <a:rPr lang="en-US" sz="2000" dirty="0" err="1"/>
              <a:t>Data</a:t>
            </a:r>
            <a:r>
              <a:rPr lang="en-US" sz="2000" dirty="0"/>
              <a:t> of the first node i.e. data of the new node</a:t>
            </a:r>
          </a:p>
          <a:p>
            <a:pPr marL="0" indent="0">
              <a:buNone/>
            </a:pPr>
            <a:r>
              <a:rPr lang="en-US" sz="2000" dirty="0"/>
              <a:t> */</a:t>
            </a:r>
          </a:p>
          <a:p>
            <a:pPr marL="0" indent="0">
              <a:buNone/>
            </a:pPr>
            <a:r>
              <a:rPr lang="en-US" sz="2000" dirty="0"/>
              <a:t>void </a:t>
            </a:r>
            <a:r>
              <a:rPr lang="en-US" sz="2000" dirty="0" err="1"/>
              <a:t>insertAtBeginning</a:t>
            </a:r>
            <a:r>
              <a:rPr lang="en-US" sz="2000" dirty="0"/>
              <a:t>(</a:t>
            </a:r>
            <a:r>
              <a:rPr lang="en-US" sz="2000" dirty="0" err="1"/>
              <a:t>int</a:t>
            </a:r>
            <a:r>
              <a:rPr lang="en-US" sz="2000" dirty="0"/>
              <a:t> data)</a:t>
            </a:r>
          </a:p>
          <a:p>
            <a:pPr marL="0" indent="0">
              <a:buNone/>
            </a:pPr>
            <a:r>
              <a:rPr lang="en-US" sz="2000" dirty="0"/>
              <a:t>{</a:t>
            </a:r>
          </a:p>
          <a:p>
            <a:pPr marL="0" indent="0">
              <a:buNone/>
            </a:pPr>
            <a:r>
              <a:rPr lang="en-US" sz="2000" dirty="0"/>
              <a:t>    </a:t>
            </a:r>
            <a:r>
              <a:rPr lang="en-US" sz="2000" dirty="0" err="1"/>
              <a:t>struct</a:t>
            </a:r>
            <a:r>
              <a:rPr lang="en-US" sz="2000" dirty="0"/>
              <a:t> node * newNode;</a:t>
            </a:r>
          </a:p>
          <a:p>
            <a:pPr marL="0" indent="0">
              <a:buNone/>
            </a:pPr>
            <a:endParaRPr lang="en-US" sz="2000" dirty="0"/>
          </a:p>
          <a:p>
            <a:pPr marL="0" indent="0">
              <a:buNone/>
            </a:pPr>
            <a:r>
              <a:rPr lang="en-US" sz="2000" dirty="0"/>
              <a:t>    if(head == NULL)</a:t>
            </a:r>
          </a:p>
          <a:p>
            <a:pPr marL="0" indent="0">
              <a:buNone/>
            </a:pPr>
            <a:r>
              <a:rPr lang="en-US" sz="2000" dirty="0"/>
              <a:t>    {</a:t>
            </a:r>
          </a:p>
          <a:p>
            <a:pPr marL="0" indent="0">
              <a:buNone/>
            </a:pPr>
            <a:r>
              <a:rPr lang="en-US" sz="2000" dirty="0"/>
              <a:t>        </a:t>
            </a:r>
            <a:r>
              <a:rPr lang="en-US" sz="2000" dirty="0" err="1"/>
              <a:t>printf</a:t>
            </a:r>
            <a:r>
              <a:rPr lang="en-US" sz="2000" dirty="0"/>
              <a:t>("Error, List is Empty!\n");</a:t>
            </a:r>
          </a:p>
          <a:p>
            <a:pPr marL="0" indent="0">
              <a:buNone/>
            </a:pPr>
            <a:r>
              <a:rPr lang="en-US" sz="2000" dirty="0"/>
              <a:t>    }</a:t>
            </a:r>
          </a:p>
          <a:p>
            <a:pPr marL="0" indent="0">
              <a:buNone/>
            </a:pPr>
            <a:r>
              <a:rPr lang="en-US" sz="2000" dirty="0"/>
              <a:t>    else</a:t>
            </a:r>
          </a:p>
          <a:p>
            <a:pPr marL="0" indent="0">
              <a:buNone/>
            </a:pPr>
            <a:r>
              <a:rPr lang="en-US" sz="2000" dirty="0"/>
              <a:t>    {</a:t>
            </a:r>
          </a:p>
          <a:p>
            <a:pPr marL="0" indent="0">
              <a:buNone/>
            </a:pPr>
            <a:r>
              <a:rPr lang="en-US" sz="2000" dirty="0"/>
              <a:t>        newNode = (</a:t>
            </a:r>
            <a:r>
              <a:rPr lang="en-US" sz="2000" dirty="0" err="1"/>
              <a:t>struct</a:t>
            </a:r>
            <a:r>
              <a:rPr lang="en-US" sz="2000" dirty="0"/>
              <a:t> node *)</a:t>
            </a:r>
            <a:r>
              <a:rPr lang="en-US" sz="2000" dirty="0" err="1"/>
              <a:t>malloc</a:t>
            </a:r>
            <a:r>
              <a:rPr lang="en-US" sz="2000" dirty="0"/>
              <a:t>(</a:t>
            </a:r>
            <a:r>
              <a:rPr lang="en-US" sz="2000" dirty="0" err="1"/>
              <a:t>sizeof</a:t>
            </a:r>
            <a:r>
              <a:rPr lang="en-US" sz="2000" dirty="0"/>
              <a:t>(</a:t>
            </a:r>
            <a:r>
              <a:rPr lang="en-US" sz="2000" dirty="0" err="1"/>
              <a:t>struct</a:t>
            </a:r>
            <a:r>
              <a:rPr lang="en-US" sz="2000" dirty="0"/>
              <a:t> node));</a:t>
            </a:r>
          </a:p>
          <a:p>
            <a:pPr marL="0" indent="0">
              <a:buNone/>
            </a:pPr>
            <a:endParaRPr lang="en-US" sz="2000" dirty="0"/>
          </a:p>
          <a:p>
            <a:pPr marL="0" indent="0">
              <a:buNone/>
            </a:pPr>
            <a:r>
              <a:rPr lang="en-US" sz="2000" dirty="0"/>
              <a:t>        newNode-&gt;data = data;</a:t>
            </a:r>
          </a:p>
          <a:p>
            <a:pPr marL="0" indent="0">
              <a:buNone/>
            </a:pPr>
            <a:r>
              <a:rPr lang="en-US" sz="2000" dirty="0"/>
              <a:t>        newNode-&gt;next = head; // Point to next node which is currently head</a:t>
            </a:r>
          </a:p>
          <a:p>
            <a:pPr marL="0" indent="0">
              <a:buNone/>
            </a:pPr>
            <a:r>
              <a:rPr lang="en-US" sz="2000" dirty="0"/>
              <a:t>        newNode-&gt;</a:t>
            </a:r>
            <a:r>
              <a:rPr lang="en-US" sz="2000" dirty="0" err="1"/>
              <a:t>prev</a:t>
            </a:r>
            <a:r>
              <a:rPr lang="en-US" sz="2000" dirty="0"/>
              <a:t> = NULL; // Previous node of first node is NULL</a:t>
            </a:r>
          </a:p>
          <a:p>
            <a:pPr marL="0" indent="0">
              <a:buNone/>
            </a:pPr>
            <a:endParaRPr lang="en-US" sz="2000" dirty="0"/>
          </a:p>
          <a:p>
            <a:pPr marL="0" indent="0">
              <a:buNone/>
            </a:pPr>
            <a:r>
              <a:rPr lang="en-US" sz="2000" dirty="0"/>
              <a:t>        /* Link previous address field of head with </a:t>
            </a:r>
            <a:r>
              <a:rPr lang="en-US" sz="2000" dirty="0" err="1"/>
              <a:t>newnode</a:t>
            </a:r>
            <a:r>
              <a:rPr lang="en-US" sz="2000" dirty="0"/>
              <a:t> */</a:t>
            </a:r>
          </a:p>
          <a:p>
            <a:pPr marL="0" indent="0">
              <a:buNone/>
            </a:pPr>
            <a:r>
              <a:rPr lang="en-US" sz="2000" dirty="0"/>
              <a:t>        head-&gt;</a:t>
            </a:r>
            <a:r>
              <a:rPr lang="en-US" sz="2000" dirty="0" err="1"/>
              <a:t>prev</a:t>
            </a:r>
            <a:r>
              <a:rPr lang="en-US" sz="2000" dirty="0"/>
              <a:t> = newNode;</a:t>
            </a:r>
          </a:p>
          <a:p>
            <a:pPr marL="0" indent="0">
              <a:buNone/>
            </a:pPr>
            <a:endParaRPr lang="en-US" sz="2000" dirty="0"/>
          </a:p>
          <a:p>
            <a:pPr marL="0" indent="0">
              <a:buNone/>
            </a:pPr>
            <a:r>
              <a:rPr lang="en-US" sz="2000" dirty="0"/>
              <a:t>        /* Make the new node as head node */</a:t>
            </a:r>
          </a:p>
          <a:p>
            <a:pPr marL="0" indent="0">
              <a:buNone/>
            </a:pPr>
            <a:r>
              <a:rPr lang="en-US" sz="2000" dirty="0"/>
              <a:t>        head = newNode;</a:t>
            </a:r>
          </a:p>
          <a:p>
            <a:pPr marL="0" indent="0">
              <a:buNone/>
            </a:pPr>
            <a:endParaRPr lang="en-US" sz="2000" dirty="0"/>
          </a:p>
          <a:p>
            <a:pPr marL="0" indent="0">
              <a:buNone/>
            </a:pPr>
            <a:r>
              <a:rPr lang="en-US" sz="2000" dirty="0"/>
              <a:t>        </a:t>
            </a:r>
            <a:r>
              <a:rPr lang="en-US" sz="2000" dirty="0" err="1"/>
              <a:t>printf</a:t>
            </a:r>
            <a:r>
              <a:rPr lang="en-US" sz="2000" dirty="0"/>
              <a:t>("NODE INSERTED SUCCESSFULLY AT THE BEGINNING OF THE LIST\n");</a:t>
            </a:r>
          </a:p>
          <a:p>
            <a:pPr marL="0" indent="0">
              <a:buNone/>
            </a:pPr>
            <a:r>
              <a:rPr lang="en-US" sz="2000" dirty="0"/>
              <a:t>    }</a:t>
            </a:r>
          </a:p>
          <a:p>
            <a:pPr marL="0" indent="0">
              <a:buNone/>
            </a:pPr>
            <a:r>
              <a:rPr lang="en-US" sz="2000" dirty="0"/>
              <a:t>}</a:t>
            </a:r>
          </a:p>
          <a:p>
            <a:pPr marL="457200" indent="-457200">
              <a:buFont typeface="+mj-lt"/>
              <a:buAutoNum type="arabicPeriod" startAt="125"/>
            </a:pPr>
            <a:endParaRPr lang="en-US" sz="20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1874384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5462</TotalTime>
  <Words>8114</Words>
  <Application>Microsoft Office PowerPoint</Application>
  <PresentationFormat>On-screen Show (4:3)</PresentationFormat>
  <Paragraphs>2750</Paragraphs>
  <Slides>134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134</vt:i4>
      </vt:variant>
    </vt:vector>
  </HeadingPairs>
  <TitlesOfParts>
    <vt:vector size="141" baseType="lpstr">
      <vt:lpstr>Arial</vt:lpstr>
      <vt:lpstr>Bookman Old Style</vt:lpstr>
      <vt:lpstr>Calibri</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Implementing Stacks and Queues with Linked Lists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hekka</dc:creator>
  <cp:lastModifiedBy>Acer</cp:lastModifiedBy>
  <cp:revision>188</cp:revision>
  <dcterms:created xsi:type="dcterms:W3CDTF">2006-08-16T00:00:00Z</dcterms:created>
  <dcterms:modified xsi:type="dcterms:W3CDTF">2021-10-28T06:43:48Z</dcterms:modified>
</cp:coreProperties>
</file>